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4"/>
  </p:sldMasterIdLst>
  <p:notesMasterIdLst>
    <p:notesMasterId r:id="rId64"/>
  </p:notesMasterIdLst>
  <p:handoutMasterIdLst>
    <p:handoutMasterId r:id="rId65"/>
  </p:handoutMasterIdLst>
  <p:sldIdLst>
    <p:sldId id="380" r:id="rId5"/>
    <p:sldId id="258" r:id="rId6"/>
    <p:sldId id="264" r:id="rId7"/>
    <p:sldId id="365" r:id="rId8"/>
    <p:sldId id="267" r:id="rId9"/>
    <p:sldId id="268" r:id="rId10"/>
    <p:sldId id="257" r:id="rId11"/>
    <p:sldId id="269" r:id="rId12"/>
    <p:sldId id="271" r:id="rId13"/>
    <p:sldId id="272" r:id="rId14"/>
    <p:sldId id="276" r:id="rId15"/>
    <p:sldId id="339" r:id="rId16"/>
    <p:sldId id="337" r:id="rId17"/>
    <p:sldId id="367" r:id="rId18"/>
    <p:sldId id="368" r:id="rId19"/>
    <p:sldId id="364" r:id="rId20"/>
    <p:sldId id="36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47" r:id="rId39"/>
    <p:sldId id="378" r:id="rId40"/>
    <p:sldId id="293" r:id="rId41"/>
    <p:sldId id="294" r:id="rId42"/>
    <p:sldId id="297" r:id="rId43"/>
    <p:sldId id="331" r:id="rId44"/>
    <p:sldId id="332" r:id="rId45"/>
    <p:sldId id="298" r:id="rId46"/>
    <p:sldId id="299" r:id="rId47"/>
    <p:sldId id="300" r:id="rId48"/>
    <p:sldId id="348" r:id="rId49"/>
    <p:sldId id="379" r:id="rId50"/>
    <p:sldId id="349" r:id="rId51"/>
    <p:sldId id="350" r:id="rId52"/>
    <p:sldId id="351" r:id="rId53"/>
    <p:sldId id="352" r:id="rId54"/>
    <p:sldId id="307" r:id="rId55"/>
    <p:sldId id="369" r:id="rId56"/>
    <p:sldId id="371" r:id="rId57"/>
    <p:sldId id="377" r:id="rId58"/>
    <p:sldId id="372" r:id="rId59"/>
    <p:sldId id="373" r:id="rId60"/>
    <p:sldId id="374" r:id="rId61"/>
    <p:sldId id="375" r:id="rId62"/>
    <p:sldId id="376" r:id="rId63"/>
  </p:sldIdLst>
  <p:sldSz cx="9144000" cy="6858000" type="screen4x3"/>
  <p:notesSz cx="6808788" cy="99409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A4FBFC-0C20-48A4-A176-8A7624F21EF2}" v="1" dt="2020-07-31T11:33:14.48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BD6"/>
          </a:solidFill>
        </a:fill>
      </a:tcStyle>
    </a:wholeTbl>
    <a:band2H>
      <a:tcTxStyle/>
      <a:tcStyle>
        <a:tcBdr/>
        <a:fill>
          <a:solidFill>
            <a:srgbClr val="EC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888" y="-5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4" Type="http://schemas.microsoft.com/office/2016/11/relationships/changesInfo" Target="changesInfos/changesInfo1.xml"/><Relationship Id="rId75" Type="http://schemas.microsoft.com/office/2015/10/relationships/revisionInfo" Target="revisionInfo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Knol" userId="fd3a8e7f-14c4-42d4-ae2e-c4e6b1656d08" providerId="ADAL" clId="{FFA4FBFC-0C20-48A4-A176-8A7624F21EF2}"/>
    <pc:docChg chg="custSel addSld delSld modSld">
      <pc:chgData name="Suzanne Knol" userId="fd3a8e7f-14c4-42d4-ae2e-c4e6b1656d08" providerId="ADAL" clId="{FFA4FBFC-0C20-48A4-A176-8A7624F21EF2}" dt="2020-07-31T11:34:50.867" v="11" actId="1076"/>
      <pc:docMkLst>
        <pc:docMk/>
      </pc:docMkLst>
      <pc:sldChg chg="modSp add">
        <pc:chgData name="Suzanne Knol" userId="fd3a8e7f-14c4-42d4-ae2e-c4e6b1656d08" providerId="ADAL" clId="{FFA4FBFC-0C20-48A4-A176-8A7624F21EF2}" dt="2020-07-31T11:34:50.867" v="11" actId="1076"/>
        <pc:sldMkLst>
          <pc:docMk/>
          <pc:sldMk cId="789938147" sldId="257"/>
        </pc:sldMkLst>
        <pc:spChg chg="mod">
          <ac:chgData name="Suzanne Knol" userId="fd3a8e7f-14c4-42d4-ae2e-c4e6b1656d08" providerId="ADAL" clId="{FFA4FBFC-0C20-48A4-A176-8A7624F21EF2}" dt="2020-07-31T11:34:18.523" v="7" actId="1076"/>
          <ac:spMkLst>
            <pc:docMk/>
            <pc:sldMk cId="789938147" sldId="257"/>
            <ac:spMk id="245" creationId="{00000000-0000-0000-0000-000000000000}"/>
          </ac:spMkLst>
        </pc:spChg>
        <pc:spChg chg="mod">
          <ac:chgData name="Suzanne Knol" userId="fd3a8e7f-14c4-42d4-ae2e-c4e6b1656d08" providerId="ADAL" clId="{FFA4FBFC-0C20-48A4-A176-8A7624F21EF2}" dt="2020-07-31T11:34:50.867" v="11" actId="1076"/>
          <ac:spMkLst>
            <pc:docMk/>
            <pc:sldMk cId="789938147" sldId="257"/>
            <ac:spMk id="246" creationId="{00000000-0000-0000-0000-000000000000}"/>
          </ac:spMkLst>
        </pc:spChg>
      </pc:sldChg>
      <pc:sldChg chg="del">
        <pc:chgData name="Suzanne Knol" userId="fd3a8e7f-14c4-42d4-ae2e-c4e6b1656d08" providerId="ADAL" clId="{FFA4FBFC-0C20-48A4-A176-8A7624F21EF2}" dt="2020-07-31T11:33:20.657" v="1" actId="2696"/>
        <pc:sldMkLst>
          <pc:docMk/>
          <pc:sldMk cId="1096100293" sldId="335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768FC-ABA6-4FCB-A732-EEFE980FCBFE}" type="datetimeFigureOut">
              <a:rPr lang="nl-NL" smtClean="0"/>
              <a:pPr/>
              <a:t>30-08-22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67144-EF60-4C80-9F08-FE9ED5580A6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918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907839" y="4721940"/>
            <a:ext cx="4993111" cy="44734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83818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Opdracht:</a:t>
            </a:r>
            <a:r>
              <a:rPr lang="nl-NL" baseline="0" dirty="0"/>
              <a:t> uitzoeken effectieve behandelingen vlg. MDR</a:t>
            </a:r>
            <a:endParaRPr lang="nl-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nl-NL" sz="1200" b="0" dirty="0" err="1"/>
              <a:t>Opdracht</a:t>
            </a:r>
            <a:r>
              <a:rPr lang="en-US" altLang="nl-NL" sz="1200" b="0" dirty="0"/>
              <a:t>: </a:t>
            </a:r>
            <a:r>
              <a:rPr lang="en-US" altLang="nl-NL" sz="1200" b="0" dirty="0" err="1"/>
              <a:t>Deze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richtlijn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laten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uitzoeken</a:t>
            </a:r>
            <a:r>
              <a:rPr lang="en-US" altLang="nl-NL" sz="1200" b="0" dirty="0"/>
              <a:t>.</a:t>
            </a:r>
          </a:p>
          <a:p>
            <a:pPr eaLnBrk="1" hangingPunct="1">
              <a:buFontTx/>
              <a:buChar char="•"/>
            </a:pPr>
            <a:r>
              <a:rPr lang="en-US" altLang="nl-NL" sz="1200" b="0" dirty="0" err="1"/>
              <a:t>Niet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bepaald</a:t>
            </a:r>
            <a:r>
              <a:rPr lang="en-US" altLang="nl-NL" sz="1200" b="0" dirty="0"/>
              <a:t> door </a:t>
            </a:r>
            <a:r>
              <a:rPr lang="en-US" altLang="nl-NL" sz="1200" b="0" dirty="0" err="1"/>
              <a:t>theoretische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orientatie</a:t>
            </a:r>
            <a:endParaRPr lang="en-US" altLang="nl-NL" sz="1200" b="0" dirty="0"/>
          </a:p>
          <a:p>
            <a:pPr eaLnBrk="1" hangingPunct="1">
              <a:buFontTx/>
              <a:buChar char="•"/>
            </a:pPr>
            <a:r>
              <a:rPr lang="en-US" altLang="nl-NL" sz="1200" b="0" dirty="0"/>
              <a:t>Consistent </a:t>
            </a:r>
            <a:r>
              <a:rPr lang="en-US" altLang="nl-NL" sz="1200" b="0" dirty="0" err="1"/>
              <a:t>toegepast</a:t>
            </a:r>
            <a:endParaRPr lang="en-US" altLang="nl-NL" sz="1200" b="0" dirty="0"/>
          </a:p>
          <a:p>
            <a:pPr eaLnBrk="1" hangingPunct="1">
              <a:buFontTx/>
              <a:buChar char="•"/>
            </a:pPr>
            <a:r>
              <a:rPr lang="en-US" altLang="nl-NL" sz="1200" b="0" dirty="0" err="1"/>
              <a:t>Voor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patiënt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en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therapeut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begrijpelijk</a:t>
            </a:r>
            <a:r>
              <a:rPr lang="en-US" altLang="nl-NL" sz="1200" b="0" dirty="0"/>
              <a:t> </a:t>
            </a:r>
            <a:r>
              <a:rPr lang="en-US" altLang="nl-NL" sz="1200" b="0" dirty="0" err="1"/>
              <a:t>therapiemodel</a:t>
            </a:r>
            <a:endParaRPr lang="nl-NL" altLang="nl-NL" sz="1200" b="0" dirty="0"/>
          </a:p>
          <a:p>
            <a:pPr eaLnBrk="1" hangingPunct="1">
              <a:buFontTx/>
              <a:buChar char="•"/>
            </a:pPr>
            <a:r>
              <a:rPr lang="nl-NL" altLang="nl-NL" sz="1200" b="0" dirty="0"/>
              <a:t>Goed gestructureerd vormgegeven</a:t>
            </a:r>
          </a:p>
          <a:p>
            <a:pPr eaLnBrk="1" hangingPunct="1">
              <a:buFontTx/>
              <a:buChar char="•"/>
            </a:pPr>
            <a:r>
              <a:rPr lang="nl-NL" altLang="nl-NL" sz="1200" b="0" dirty="0"/>
              <a:t>Veel aandacht aan het vergroten van de </a:t>
            </a:r>
            <a:r>
              <a:rPr lang="nl-NL" altLang="nl-NL" sz="1200" b="0" dirty="0" err="1"/>
              <a:t>behandelcompliance</a:t>
            </a:r>
            <a:endParaRPr lang="nl-NL" altLang="nl-NL" sz="1200" b="0" dirty="0"/>
          </a:p>
          <a:p>
            <a:pPr eaLnBrk="1" hangingPunct="1">
              <a:buFontTx/>
              <a:buChar char="•"/>
            </a:pPr>
            <a:r>
              <a:rPr lang="nl-NL" altLang="nl-NL" sz="1200" b="0" dirty="0"/>
              <a:t>Duidelijk focus </a:t>
            </a:r>
          </a:p>
          <a:p>
            <a:pPr eaLnBrk="1" hangingPunct="1">
              <a:buFontTx/>
              <a:buChar char="•"/>
            </a:pPr>
            <a:r>
              <a:rPr lang="nl-NL" altLang="nl-NL" sz="1200" b="0" dirty="0"/>
              <a:t>Aandacht voor een goede werkrelatie</a:t>
            </a:r>
          </a:p>
          <a:p>
            <a:pPr eaLnBrk="1" hangingPunct="1">
              <a:buFontTx/>
              <a:buChar char="•"/>
            </a:pPr>
            <a:r>
              <a:rPr lang="nl-NL" altLang="nl-NL" sz="1200" b="0" dirty="0"/>
              <a:t>Geïntegreerd aangeboden in alle settingen van behandeling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0229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?  Herhaling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6125"/>
            <a:ext cx="4967288" cy="3727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879" y="4721940"/>
            <a:ext cx="5447030" cy="447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Opdracht: wat zijn de verschillende VERS programma’s in Nederland?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" y="0"/>
            <a:ext cx="9142202" cy="6858000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2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152181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htergrond Jo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" y="485301"/>
            <a:ext cx="8067143" cy="5329014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2524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htergrond mei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250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23155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htergrond jonge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9134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htergrond vrolijke 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1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49581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htergrond d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8" y="479428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67297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htergrond jonge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Kopje</a:t>
            </a:r>
          </a:p>
          <a:p>
            <a:pPr lvl="0"/>
            <a:endParaRPr lang="nl-NL" dirty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97950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htergrond ma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87363"/>
            <a:ext cx="8050429" cy="5317973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3645024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Kopje</a:t>
            </a:r>
          </a:p>
          <a:p>
            <a:pPr lvl="0"/>
            <a:endParaRPr lang="nl-NL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4221633"/>
            <a:ext cx="2160587" cy="13681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307138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945345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75623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58461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3887063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05 09 06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32FA1-960F-124D-AB6E-E5B6ABDD7FC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41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13AA-5B96-4741-9A32-92388E8AFA64}" type="datetimeFigureOut">
              <a:rPr lang="nl-NL" smtClean="0"/>
              <a:t>30-08-22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9CB1-BD6F-8C4A-A93E-932CFBA8E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35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" y="0"/>
            <a:ext cx="9141338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121140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192811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244726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2" name="Ondertitel 2"/>
          <p:cNvSpPr txBox="1">
            <a:spLocks/>
          </p:cNvSpPr>
          <p:nvPr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Subtitel van de presentatie</a:t>
            </a:r>
            <a:endParaRPr lang="nl-NL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0" name="Ondertitel 2"/>
          <p:cNvSpPr txBox="1">
            <a:spLocks/>
          </p:cNvSpPr>
          <p:nvPr/>
        </p:nvSpPr>
        <p:spPr>
          <a:xfrm>
            <a:off x="539750" y="2132856"/>
            <a:ext cx="8064500" cy="5190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  <p:pic>
        <p:nvPicPr>
          <p:cNvPr id="2" name="Afbeelding 1" descr="pagina's 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103556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2"/>
          <p:cNvSpPr txBox="1">
            <a:spLocks/>
          </p:cNvSpPr>
          <p:nvPr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/>
              <a:t>Titel van deze presentatie</a:t>
            </a:r>
          </a:p>
        </p:txBody>
      </p:sp>
      <p:pic>
        <p:nvPicPr>
          <p:cNvPr id="3" name="Afbeelding 2" descr="pagina's pp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178493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12" name="Ondertitel 2"/>
          <p:cNvSpPr txBox="1">
            <a:spLocks/>
          </p:cNvSpPr>
          <p:nvPr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  <p:pic>
        <p:nvPicPr>
          <p:cNvPr id="2" name="Afbeelding 1" descr="pagina's ppt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deze presentatie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87149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51" y="476249"/>
            <a:ext cx="8064500" cy="1152625"/>
          </a:xfrm>
          <a:prstGeom prst="rect">
            <a:avLst/>
          </a:prstGeom>
        </p:spPr>
        <p:txBody>
          <a:bodyPr anchor="t" anchorCtr="0"/>
          <a:lstStyle>
            <a:lvl1pPr algn="l">
              <a:defRPr sz="3200" baseline="0">
                <a:solidFill>
                  <a:srgbClr val="E2003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 hasCustomPrompt="1"/>
          </p:nvPr>
        </p:nvSpPr>
        <p:spPr bwMode="auto">
          <a:xfrm>
            <a:off x="539750" y="1815150"/>
            <a:ext cx="8064500" cy="427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 marL="742950" indent="-285750">
              <a:buFont typeface="Arial"/>
              <a:buChar char="•"/>
              <a:defRPr sz="2000" baseline="0"/>
            </a:lvl2pPr>
            <a:lvl3pPr>
              <a:defRPr sz="2000"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nl-NL" dirty="0"/>
              <a:t>Klik om een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2801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40929"/>
            <a:ext cx="1803811" cy="901905"/>
          </a:xfrm>
          <a:prstGeom prst="rect">
            <a:avLst/>
          </a:prstGeom>
        </p:spPr>
      </p:pic>
      <p:sp>
        <p:nvSpPr>
          <p:cNvPr id="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7"/>
          <p:cNvSpPr>
            <a:spLocks noGrp="1"/>
          </p:cNvSpPr>
          <p:nvPr>
            <p:ph type="sldNum" sz="quarter" idx="4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fld id="{86CB4B4D-7CA3-9044-876B-883B54F867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33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9" r:id="rId19"/>
    <p:sldLayoutId id="2147483690" r:id="rId20"/>
    <p:sldLayoutId id="2147483691" r:id="rId2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E20031"/>
          </a:solidFill>
          <a:latin typeface="Verdan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pitchFamily="34" charset="0"/>
        <a:buChar char="•"/>
        <a:defRPr sz="3200" kern="1200">
          <a:solidFill>
            <a:srgbClr val="404040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800" kern="1200">
          <a:solidFill>
            <a:srgbClr val="404040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•"/>
        <a:defRPr sz="2400" kern="1200">
          <a:solidFill>
            <a:srgbClr val="404040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»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mailto:horustafreije@planet.n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cument1.docx"/><Relationship Id="rId4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users.telenet.be/johan.gyssels/voordragen/boos.jpg" TargetMode="External"/><Relationship Id="rId3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www.google.nl/imgres?imgurl=http://www.webklik.nl/user_files/2010_07/152021/yoga.jpg&amp;imgrefurl=http://yogalinda.webklik.nl/&amp;usg=__Q3ASpNYYb-aNkd0A0kP_W8qQWFY=&amp;h=793&amp;w=800&amp;sz=86&amp;hl=nl&amp;start=14&amp;zoom=1&amp;tbnid=_6hXx0khk4pzxM:&amp;tbnh=142&amp;tbnw=143&amp;ei=EdPpT9zqCcbs-gag65XfDg&amp;prev=/search?q=yoga&amp;um=1&amp;hl=nl&amp;sa=X&amp;gbv=2&amp;tbs=itp:clipart&amp;tbm=isch&amp;um=1&amp;itbs=1" TargetMode="External"/><Relationship Id="rId3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4.png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png"/><Relationship Id="rId3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	Basis-VERS - Theorie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	Achtergrond VERS-programma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/>
              <a:t>	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Horusta Freije, Klinisch Psycholoog, Supervisor </a:t>
            </a:r>
            <a:r>
              <a:rPr lang="nl-NL" dirty="0" err="1" smtClean="0"/>
              <a:t>VGCt</a:t>
            </a:r>
            <a:r>
              <a:rPr lang="nl-NL" dirty="0" smtClean="0"/>
              <a:t>, NVP en Register Schematherapie</a:t>
            </a:r>
          </a:p>
          <a:p>
            <a:pPr marL="0" indent="0">
              <a:buNone/>
            </a:pPr>
            <a:r>
              <a:rPr lang="nl-NL" dirty="0" err="1" smtClean="0"/>
              <a:t>basisvers.nl</a:t>
            </a:r>
            <a:endParaRPr lang="nl-NL" dirty="0" smtClean="0"/>
          </a:p>
          <a:p>
            <a:pPr marL="0" indent="0">
              <a:buNone/>
            </a:pPr>
            <a:r>
              <a:rPr lang="nl-NL" dirty="0">
                <a:hlinkClick r:id="rId2"/>
              </a:rPr>
              <a:t>horustafreije@planet.nl</a:t>
            </a:r>
            <a:endParaRPr lang="nl-NL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57037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ikke Duim: Bekrachtig elke millimeter in de gewenste richting"/>
          <p:cNvSpPr>
            <a:spLocks noGrp="1"/>
          </p:cNvSpPr>
          <p:nvPr>
            <p:ph type="title" idx="4294967295"/>
          </p:nvPr>
        </p:nvSpPr>
        <p:spPr>
          <a:xfrm>
            <a:off x="457200" y="194310"/>
            <a:ext cx="8686800" cy="1417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900"/>
              </a:spcBef>
              <a:defRPr sz="3200"/>
            </a:lvl1pPr>
          </a:lstStyle>
          <a:p>
            <a:pPr algn="l"/>
            <a:r>
              <a:rPr dirty="0" err="1"/>
              <a:t>Dikke</a:t>
            </a:r>
            <a:r>
              <a:rPr dirty="0"/>
              <a:t> </a:t>
            </a:r>
            <a:r>
              <a:rPr dirty="0" err="1"/>
              <a:t>Duim</a:t>
            </a:r>
            <a:r>
              <a:rPr dirty="0"/>
              <a:t>: </a:t>
            </a:r>
            <a:r>
              <a:rPr dirty="0" err="1"/>
              <a:t>Bekrachtig</a:t>
            </a:r>
            <a:r>
              <a:rPr dirty="0"/>
              <a:t> </a:t>
            </a:r>
            <a:r>
              <a:rPr dirty="0" err="1"/>
              <a:t>elke</a:t>
            </a:r>
            <a:r>
              <a:rPr dirty="0"/>
              <a:t> millimeter in de </a:t>
            </a:r>
            <a:r>
              <a:rPr dirty="0" err="1"/>
              <a:t>gewenste</a:t>
            </a:r>
            <a:r>
              <a:rPr dirty="0"/>
              <a:t> </a:t>
            </a:r>
            <a:r>
              <a:rPr dirty="0" err="1"/>
              <a:t>richting</a:t>
            </a:r>
            <a:endParaRPr dirty="0"/>
          </a:p>
        </p:txBody>
      </p:sp>
      <p:pic>
        <p:nvPicPr>
          <p:cNvPr id="254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7762" y="1916112"/>
            <a:ext cx="3626289" cy="4681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VERS"/>
          <p:cNvSpPr>
            <a:spLocks noGrp="1"/>
          </p:cNvSpPr>
          <p:nvPr>
            <p:ph type="title" idx="4294967295"/>
          </p:nvPr>
        </p:nvSpPr>
        <p:spPr>
          <a:xfrm>
            <a:off x="731520" y="393383"/>
            <a:ext cx="6118225" cy="936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dirty="0"/>
              <a:t>VERS</a:t>
            </a:r>
          </a:p>
        </p:txBody>
      </p:sp>
      <p:sp>
        <p:nvSpPr>
          <p:cNvPr id="269" name="Psycho-educatieve training…"/>
          <p:cNvSpPr>
            <a:spLocks noGrp="1"/>
          </p:cNvSpPr>
          <p:nvPr>
            <p:ph type="body" idx="4294967295"/>
          </p:nvPr>
        </p:nvSpPr>
        <p:spPr>
          <a:xfrm>
            <a:off x="285751" y="1328532"/>
            <a:ext cx="8619202" cy="527546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dirty="0"/>
              <a:t>Psycho-</a:t>
            </a:r>
            <a:r>
              <a:rPr dirty="0" err="1"/>
              <a:t>educatieve</a:t>
            </a:r>
            <a:r>
              <a:rPr dirty="0"/>
              <a:t> training </a:t>
            </a:r>
          </a:p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dirty="0"/>
              <a:t>Cognitief </a:t>
            </a:r>
            <a:r>
              <a:rPr dirty="0" smtClean="0"/>
              <a:t>gedragstherapeutisch</a:t>
            </a:r>
            <a:endParaRPr lang="nl-NL" dirty="0"/>
          </a:p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lang="nl-NL" dirty="0" smtClean="0"/>
              <a:t>Schema’s triggers van emoties</a:t>
            </a:r>
          </a:p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lang="nl-NL" dirty="0" smtClean="0"/>
              <a:t>Een gemeenschappelijke taal: de pannetjestaal</a:t>
            </a:r>
          </a:p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lang="nl-NL" dirty="0" smtClean="0"/>
              <a:t>Speels en creatief</a:t>
            </a:r>
            <a:endParaRPr dirty="0"/>
          </a:p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lang="nl-NL" dirty="0" smtClean="0"/>
              <a:t>Systeem wordt </a:t>
            </a:r>
            <a:r>
              <a:rPr dirty="0" smtClean="0"/>
              <a:t>betrokken </a:t>
            </a:r>
            <a:endParaRPr lang="nl-NL" dirty="0" smtClean="0"/>
          </a:p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lang="nl-NL" dirty="0"/>
              <a:t>I</a:t>
            </a:r>
            <a:r>
              <a:rPr dirty="0" smtClean="0"/>
              <a:t>ndividuele </a:t>
            </a:r>
            <a:r>
              <a:rPr dirty="0"/>
              <a:t>behandeling naast de </a:t>
            </a:r>
            <a:r>
              <a:rPr dirty="0" smtClean="0"/>
              <a:t>training</a:t>
            </a:r>
            <a:endParaRPr dirty="0"/>
          </a:p>
          <a:p>
            <a:pPr>
              <a:spcBef>
                <a:spcPts val="700"/>
              </a:spcBef>
              <a:buSzPct val="100000"/>
              <a:buChar char="•"/>
              <a:defRPr sz="3200" b="0"/>
            </a:pPr>
            <a:r>
              <a:rPr dirty="0"/>
              <a:t>De training is zo </a:t>
            </a:r>
            <a:r>
              <a:rPr dirty="0" err="1"/>
              <a:t>goed</a:t>
            </a:r>
            <a:r>
              <a:rPr dirty="0"/>
              <a:t> </a:t>
            </a:r>
            <a:r>
              <a:rPr dirty="0" err="1"/>
              <a:t>mogelijk</a:t>
            </a:r>
            <a:r>
              <a:rPr dirty="0"/>
              <a:t> </a:t>
            </a:r>
            <a:r>
              <a:rPr dirty="0" err="1"/>
              <a:t>ingebed</a:t>
            </a:r>
            <a:r>
              <a:rPr dirty="0"/>
              <a:t> in de </a:t>
            </a:r>
            <a:r>
              <a:rPr dirty="0" err="1"/>
              <a:t>instelling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773113"/>
          </a:xfrm>
        </p:spPr>
        <p:txBody>
          <a:bodyPr/>
          <a:lstStyle/>
          <a:p>
            <a:pPr eaLnBrk="1" hangingPunct="1">
              <a:defRPr/>
            </a:pPr>
            <a:r>
              <a:rPr lang="nl-NL" dirty="0" smtClean="0">
                <a:solidFill>
                  <a:schemeClr val="tx1"/>
                </a:solidFill>
              </a:rPr>
              <a:t>STEPPS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4875"/>
            <a:ext cx="9144000" cy="5953125"/>
          </a:xfrm>
        </p:spPr>
        <p:txBody>
          <a:bodyPr/>
          <a:lstStyle/>
          <a:p>
            <a:pPr>
              <a:defRPr/>
            </a:pPr>
            <a:r>
              <a:rPr lang="nl-NL" sz="4400" dirty="0" smtClean="0"/>
              <a:t>STEPPS</a:t>
            </a:r>
          </a:p>
          <a:p>
            <a:pPr>
              <a:defRPr/>
            </a:pPr>
            <a:r>
              <a:rPr lang="nl-NL" sz="4400" dirty="0" smtClean="0"/>
              <a:t>STAIRWAYS</a:t>
            </a:r>
          </a:p>
          <a:p>
            <a:pPr>
              <a:defRPr/>
            </a:pPr>
            <a:r>
              <a:rPr lang="nl-NL" sz="4400" dirty="0" smtClean="0"/>
              <a:t>STEPPS EI</a:t>
            </a:r>
          </a:p>
          <a:p>
            <a:pPr>
              <a:defRPr/>
            </a:pPr>
            <a:r>
              <a:rPr lang="nl-NL" sz="4400" dirty="0" smtClean="0"/>
              <a:t>STEPPS YP</a:t>
            </a:r>
          </a:p>
          <a:p>
            <a:pPr>
              <a:defRPr/>
            </a:pPr>
            <a:endParaRPr lang="nl-NL" sz="4400" dirty="0" smtClean="0"/>
          </a:p>
          <a:p>
            <a:pPr>
              <a:defRPr/>
            </a:pPr>
            <a:endParaRPr lang="nl-NL" sz="4400" dirty="0"/>
          </a:p>
          <a:p>
            <a:pPr>
              <a:defRPr/>
            </a:pPr>
            <a:r>
              <a:rPr lang="nl-NL" sz="4400" dirty="0"/>
              <a:t>http://</a:t>
            </a:r>
            <a:r>
              <a:rPr lang="nl-NL" sz="4400" dirty="0" err="1"/>
              <a:t>www.steppsforbpd.com</a:t>
            </a:r>
            <a:endParaRPr lang="nl-NL" sz="4400" dirty="0" smtClean="0"/>
          </a:p>
          <a:p>
            <a:pPr>
              <a:defRPr/>
            </a:pPr>
            <a:endParaRPr lang="nl-NL" sz="4400" dirty="0"/>
          </a:p>
          <a:p>
            <a:pPr>
              <a:defRPr/>
            </a:pPr>
            <a:endParaRPr lang="nl-NL" sz="4400" dirty="0" smtClean="0"/>
          </a:p>
        </p:txBody>
      </p:sp>
      <p:pic>
        <p:nvPicPr>
          <p:cNvPr id="6" name="Picture 4" descr="Nan_2011_copy2-141x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9" y="971551"/>
            <a:ext cx="2524126" cy="275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2984500"/>
            <a:ext cx="2317750" cy="29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6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4138"/>
            <a:ext cx="8993188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000" b="1">
                <a:solidFill>
                  <a:schemeClr val="tx2"/>
                </a:solidFill>
              </a:rPr>
              <a:t>Where Is STEPPS?</a:t>
            </a:r>
          </a:p>
        </p:txBody>
      </p:sp>
      <p:sp>
        <p:nvSpPr>
          <p:cNvPr id="2" name="5-Point Star 1"/>
          <p:cNvSpPr/>
          <p:nvPr/>
        </p:nvSpPr>
        <p:spPr bwMode="auto">
          <a:xfrm>
            <a:off x="5035550" y="2438400"/>
            <a:ext cx="457200" cy="457200"/>
          </a:xfrm>
          <a:prstGeom prst="star5">
            <a:avLst/>
          </a:prstGeom>
          <a:solidFill>
            <a:schemeClr val="bg1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2998788"/>
            <a:ext cx="4937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34000"/>
            <a:ext cx="4937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86338"/>
            <a:ext cx="4937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14600"/>
            <a:ext cx="4937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2254250"/>
            <a:ext cx="4937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2395538"/>
            <a:ext cx="4937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2662238"/>
            <a:ext cx="4937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2644775"/>
            <a:ext cx="4937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19400"/>
            <a:ext cx="4937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014663"/>
            <a:ext cx="4937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4251325"/>
            <a:ext cx="4937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583238"/>
            <a:ext cx="4937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968500"/>
            <a:ext cx="4937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2120900"/>
            <a:ext cx="4937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4937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2933700"/>
            <a:ext cx="4937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5203825"/>
            <a:ext cx="4937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784475"/>
            <a:ext cx="4937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2319338"/>
            <a:ext cx="4937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4338" y="3025775"/>
            <a:ext cx="18462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U.S.- 50 States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90800" y="2525713"/>
            <a:ext cx="2616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Canada-20+ Locations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9950" y="5454650"/>
            <a:ext cx="2438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Argentina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57400" y="5116513"/>
            <a:ext cx="1219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Australia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8400" y="2438400"/>
            <a:ext cx="1066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Belgium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2100" y="1763713"/>
            <a:ext cx="1273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Denmark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84913" y="2667000"/>
            <a:ext cx="1273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England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21450" y="2895600"/>
            <a:ext cx="1273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France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70625" y="3100388"/>
            <a:ext cx="1273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Germany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45288" y="3328988"/>
            <a:ext cx="1273175" cy="371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Italy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55825" y="3363913"/>
            <a:ext cx="1273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Japan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78663" y="4316413"/>
            <a:ext cx="1273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Kenya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71800" y="5791200"/>
            <a:ext cx="1273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New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Zealand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61225" y="1600200"/>
            <a:ext cx="1273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Norway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24600" y="2219325"/>
            <a:ext cx="1219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Scotland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95400" y="3962400"/>
            <a:ext cx="1273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Singapore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2388" y="3516313"/>
            <a:ext cx="1273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Spain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13625" y="5373688"/>
            <a:ext cx="1273175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pc="-10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defRPr>
            </a:lvl1pPr>
          </a:lstStyle>
          <a:p>
            <a:pPr>
              <a:defRPr/>
            </a:pPr>
            <a:r>
              <a:rPr lang="en-US" dirty="0"/>
              <a:t>South Africa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8800" y="1992313"/>
            <a:ext cx="18827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Netherlands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72200" y="3810000"/>
            <a:ext cx="13858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pc="-100" dirty="0">
                <a:solidFill>
                  <a:srgbClr val="DEA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Puerto Rico</a:t>
            </a:r>
          </a:p>
        </p:txBody>
      </p:sp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3676650"/>
            <a:ext cx="4937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782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/>
      <p:bldP spid="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VERS Programma in Nederland sinds 1998"/>
          <p:cNvSpPr>
            <a:spLocks noGrp="1"/>
          </p:cNvSpPr>
          <p:nvPr>
            <p:ph type="title" idx="4294967295"/>
          </p:nvPr>
        </p:nvSpPr>
        <p:spPr>
          <a:xfrm>
            <a:off x="0" y="436563"/>
            <a:ext cx="8785225" cy="70326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600"/>
              </a:spcBef>
              <a:defRPr sz="2800"/>
            </a:lvl1pPr>
          </a:lstStyle>
          <a:p>
            <a:r>
              <a:rPr sz="3200" dirty="0"/>
              <a:t>VERS </a:t>
            </a:r>
            <a:r>
              <a:rPr sz="3200" dirty="0" err="1"/>
              <a:t>Programma</a:t>
            </a:r>
            <a:r>
              <a:rPr sz="3200" dirty="0"/>
              <a:t> in Nederland</a:t>
            </a:r>
            <a:r>
              <a:rPr lang="nl-NL" sz="3200" dirty="0"/>
              <a:t>: </a:t>
            </a:r>
            <a:r>
              <a:rPr sz="3200" dirty="0"/>
              <a:t>1998</a:t>
            </a:r>
          </a:p>
        </p:txBody>
      </p:sp>
      <p:sp>
        <p:nvSpPr>
          <p:cNvPr id="279" name="VERS I: 19 lessen – educatie, 5 ER, 9 GV, Schema’s uitgebreid…"/>
          <p:cNvSpPr>
            <a:spLocks noGrp="1"/>
          </p:cNvSpPr>
          <p:nvPr>
            <p:ph type="body" idx="4294967295"/>
          </p:nvPr>
        </p:nvSpPr>
        <p:spPr>
          <a:xfrm>
            <a:off x="228600" y="2011363"/>
            <a:ext cx="8737600" cy="45942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800"/>
            </a:pPr>
            <a:r>
              <a:rPr sz="2400" b="1" dirty="0"/>
              <a:t>VERS I: </a:t>
            </a:r>
            <a:r>
              <a:rPr sz="2400" b="0" dirty="0"/>
              <a:t>19 lessen – </a:t>
            </a:r>
            <a:r>
              <a:rPr sz="2400" b="0" dirty="0" err="1"/>
              <a:t>educatie</a:t>
            </a:r>
            <a:r>
              <a:rPr sz="2400" b="0" dirty="0"/>
              <a:t>, 5 ER, 9 GV, Schema’s </a:t>
            </a:r>
            <a:r>
              <a:rPr sz="2400" b="0" dirty="0" err="1"/>
              <a:t>uitgebreid</a:t>
            </a:r>
            <a:endParaRPr sz="2400" b="0" dirty="0"/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800"/>
            </a:pPr>
            <a:r>
              <a:rPr sz="2400" b="1" dirty="0"/>
              <a:t>VERS II: </a:t>
            </a:r>
            <a:r>
              <a:rPr sz="2400" b="0" dirty="0"/>
              <a:t>19 lessen – blijvend EIS, Checklist, Doelen, EHP, Schema’s + Vertrouwen en risico’s </a:t>
            </a:r>
            <a:r>
              <a:rPr lang="nl-NL" sz="2400" b="0" dirty="0" smtClean="0"/>
              <a:t>nemen, passies en talenten: een leven opbouwen zoals bij je past, gezonde relaties opbouwen. </a:t>
            </a:r>
            <a:endParaRPr sz="2400" b="0" dirty="0"/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800"/>
            </a:pPr>
            <a:r>
              <a:rPr sz="2400" b="1" dirty="0"/>
              <a:t>Basis-VERS:</a:t>
            </a:r>
            <a:r>
              <a:rPr lang="nl-NL" sz="2400" b="1" dirty="0"/>
              <a:t> </a:t>
            </a:r>
            <a:r>
              <a:rPr sz="2400" b="0" dirty="0"/>
              <a:t>10 lessen – </a:t>
            </a:r>
            <a:r>
              <a:rPr sz="2400" b="0" dirty="0" err="1"/>
              <a:t>educatie</a:t>
            </a:r>
            <a:r>
              <a:rPr sz="2400" b="0" dirty="0"/>
              <a:t> </a:t>
            </a:r>
            <a:r>
              <a:rPr sz="2400" b="0" dirty="0" err="1"/>
              <a:t>en</a:t>
            </a:r>
            <a:r>
              <a:rPr sz="2400" b="0" dirty="0"/>
              <a:t> 5 ER, 4 GV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800"/>
            </a:pPr>
            <a:r>
              <a:rPr sz="2400" b="1" dirty="0"/>
              <a:t>BOOG: </a:t>
            </a:r>
            <a:r>
              <a:rPr sz="2400" b="0" dirty="0"/>
              <a:t>13 lessen – </a:t>
            </a:r>
            <a:r>
              <a:rPr sz="2400" b="0" dirty="0" err="1"/>
              <a:t>emotieregulatie</a:t>
            </a:r>
            <a:r>
              <a:rPr sz="2400" b="0" dirty="0"/>
              <a:t> en psycho-</a:t>
            </a:r>
            <a:r>
              <a:rPr sz="2400" b="0" dirty="0" err="1"/>
              <a:t>educatie</a:t>
            </a:r>
            <a:r>
              <a:rPr sz="2400" b="0" dirty="0"/>
              <a:t> </a:t>
            </a:r>
            <a:r>
              <a:rPr sz="2400" b="0" dirty="0" err="1"/>
              <a:t>rond</a:t>
            </a:r>
            <a:r>
              <a:rPr sz="2400" b="0" dirty="0"/>
              <a:t> </a:t>
            </a:r>
            <a:r>
              <a:rPr lang="nl-NL" sz="2400" b="0" dirty="0"/>
              <a:t>opvoeding van</a:t>
            </a:r>
            <a:r>
              <a:rPr sz="2400" b="0" dirty="0"/>
              <a:t> </a:t>
            </a:r>
            <a:r>
              <a:rPr sz="2400" b="0" dirty="0" err="1"/>
              <a:t>kinderen</a:t>
            </a:r>
            <a:r>
              <a:rPr sz="2400" b="0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800"/>
            </a:pPr>
            <a:r>
              <a:rPr sz="2400" b="1" dirty="0"/>
              <a:t>Cursus </a:t>
            </a:r>
            <a:r>
              <a:rPr sz="2400" b="1" dirty="0" err="1"/>
              <a:t>Naastbetrokkenen</a:t>
            </a:r>
            <a:r>
              <a:rPr sz="2400" b="1" dirty="0"/>
              <a:t>: </a:t>
            </a:r>
            <a:r>
              <a:rPr sz="2400" b="0" dirty="0"/>
              <a:t>10 lessen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800"/>
            </a:pPr>
            <a:r>
              <a:rPr sz="2400" b="1" dirty="0"/>
              <a:t>ERT </a:t>
            </a:r>
            <a:r>
              <a:rPr sz="2400" b="1" dirty="0" err="1"/>
              <a:t>Adolescenten</a:t>
            </a:r>
            <a:r>
              <a:rPr sz="2400" b="1" dirty="0"/>
              <a:t>: </a:t>
            </a:r>
            <a:r>
              <a:rPr sz="2400" b="0" dirty="0"/>
              <a:t>17 lessen</a:t>
            </a:r>
          </a:p>
        </p:txBody>
      </p:sp>
    </p:spTree>
    <p:extLst>
      <p:ext uri="{BB962C8B-B14F-4D97-AF65-F5344CB8AC3E}">
        <p14:creationId xmlns:p14="http://schemas.microsoft.com/office/powerpoint/2010/main" val="806141243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VERS – Programma zelfstandig:  Basis-VERS en VERS I en VERS II"/>
          <p:cNvSpPr>
            <a:spLocks noGrp="1"/>
          </p:cNvSpPr>
          <p:nvPr>
            <p:ph type="title" idx="4294967295"/>
          </p:nvPr>
        </p:nvSpPr>
        <p:spPr>
          <a:xfrm>
            <a:off x="-98425" y="211138"/>
            <a:ext cx="9242425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50391">
              <a:lnSpc>
                <a:spcPts val="4600"/>
              </a:lnSpc>
              <a:spcBef>
                <a:spcPts val="1500"/>
              </a:spcBef>
              <a:defRPr sz="2604"/>
            </a:pPr>
            <a:r>
              <a:rPr sz="2400" dirty="0"/>
              <a:t>VERS </a:t>
            </a:r>
            <a:r>
              <a:rPr sz="2400" dirty="0">
                <a:latin typeface="+mn-lt"/>
                <a:ea typeface="+mn-ea"/>
                <a:cs typeface="+mn-cs"/>
                <a:sym typeface="Arial"/>
              </a:rPr>
              <a:t>–</a:t>
            </a:r>
            <a:r>
              <a:rPr sz="2400" dirty="0"/>
              <a:t> </a:t>
            </a:r>
            <a:r>
              <a:rPr sz="2400" dirty="0" err="1"/>
              <a:t>Programma</a:t>
            </a:r>
            <a:r>
              <a:rPr sz="2400" dirty="0"/>
              <a:t> </a:t>
            </a:r>
            <a:r>
              <a:rPr sz="2400" dirty="0" err="1"/>
              <a:t>zelfstandig</a:t>
            </a:r>
            <a:r>
              <a:rPr sz="2400" dirty="0"/>
              <a:t>: </a:t>
            </a:r>
            <a:r>
              <a:rPr lang="nl-NL" sz="2400" dirty="0"/>
              <a:t/>
            </a:r>
            <a:br>
              <a:rPr lang="nl-NL" sz="2400" dirty="0"/>
            </a:br>
            <a:r>
              <a:rPr sz="2400" dirty="0"/>
              <a:t>Basis-VERS </a:t>
            </a:r>
            <a:r>
              <a:rPr sz="2400" dirty="0" err="1"/>
              <a:t>en</a:t>
            </a:r>
            <a:r>
              <a:rPr sz="2400" dirty="0"/>
              <a:t> VERS I </a:t>
            </a:r>
            <a:r>
              <a:rPr sz="2400" dirty="0" err="1"/>
              <a:t>en</a:t>
            </a:r>
            <a:r>
              <a:rPr lang="nl-NL" sz="2400" dirty="0"/>
              <a:t> II</a:t>
            </a:r>
            <a:endParaRPr sz="2400" dirty="0"/>
          </a:p>
        </p:txBody>
      </p:sp>
      <p:sp>
        <p:nvSpPr>
          <p:cNvPr id="284" name="Basis-VERS - 10 lessen wekelijks…"/>
          <p:cNvSpPr>
            <a:spLocks noGrp="1"/>
          </p:cNvSpPr>
          <p:nvPr>
            <p:ph type="body" idx="4294967295"/>
          </p:nvPr>
        </p:nvSpPr>
        <p:spPr>
          <a:xfrm>
            <a:off x="260667" y="1484313"/>
            <a:ext cx="9180513" cy="53736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sz="2400" b="1" dirty="0"/>
              <a:t>Basis-VERS - 10 lessen </a:t>
            </a:r>
            <a:r>
              <a:rPr sz="2400" b="1" dirty="0" err="1"/>
              <a:t>wekelijks</a:t>
            </a:r>
            <a:endParaRPr sz="2400" b="1" dirty="0"/>
          </a:p>
          <a:p>
            <a:pPr marL="0" indent="0">
              <a:lnSpc>
                <a:spcPct val="90000"/>
              </a:lnSpc>
              <a:buNone/>
              <a:defRPr b="0"/>
            </a:pPr>
            <a:r>
              <a:rPr sz="1600" dirty="0" err="1"/>
              <a:t>Voorlichting</a:t>
            </a:r>
            <a:r>
              <a:rPr sz="1600" dirty="0"/>
              <a:t> </a:t>
            </a:r>
          </a:p>
          <a:p>
            <a:pPr marL="0" indent="0">
              <a:lnSpc>
                <a:spcPct val="90000"/>
              </a:lnSpc>
              <a:buNone/>
              <a:defRPr b="0"/>
            </a:pPr>
            <a:r>
              <a:rPr sz="1600" dirty="0"/>
              <a:t>5 </a:t>
            </a:r>
            <a:r>
              <a:rPr sz="1600" dirty="0" err="1"/>
              <a:t>Emotie</a:t>
            </a:r>
            <a:r>
              <a:rPr sz="1600" dirty="0"/>
              <a:t> </a:t>
            </a:r>
            <a:r>
              <a:rPr sz="1600" dirty="0" err="1"/>
              <a:t>Regulatie</a:t>
            </a:r>
            <a:r>
              <a:rPr sz="1600" dirty="0"/>
              <a:t> </a:t>
            </a:r>
            <a:r>
              <a:rPr sz="1600" dirty="0" err="1"/>
              <a:t>Vaardigheden</a:t>
            </a:r>
            <a:endParaRPr sz="1600" dirty="0"/>
          </a:p>
          <a:p>
            <a:pPr marL="0" indent="0">
              <a:lnSpc>
                <a:spcPct val="90000"/>
              </a:lnSpc>
              <a:buNone/>
              <a:defRPr b="0"/>
            </a:pPr>
            <a:r>
              <a:rPr sz="1600" dirty="0" err="1"/>
              <a:t>Emotieregulatieplan</a:t>
            </a:r>
            <a:endParaRPr sz="1600" dirty="0"/>
          </a:p>
          <a:p>
            <a:pPr>
              <a:lnSpc>
                <a:spcPct val="90000"/>
              </a:lnSpc>
            </a:pPr>
            <a:endParaRPr b="0" dirty="0"/>
          </a:p>
          <a:p>
            <a:pPr marL="0" indent="0">
              <a:lnSpc>
                <a:spcPct val="90000"/>
              </a:lnSpc>
              <a:buNone/>
            </a:pPr>
            <a:r>
              <a:rPr sz="2400" b="1" dirty="0"/>
              <a:t>VERS I – 19 lessen </a:t>
            </a:r>
            <a:r>
              <a:rPr sz="2400" b="1" dirty="0" err="1"/>
              <a:t>wekelijks</a:t>
            </a:r>
            <a:endParaRPr sz="2400" b="1" dirty="0"/>
          </a:p>
          <a:p>
            <a:pPr marL="0" indent="0">
              <a:lnSpc>
                <a:spcPct val="90000"/>
              </a:lnSpc>
              <a:buNone/>
              <a:defRPr b="0"/>
            </a:pPr>
            <a:r>
              <a:rPr sz="1600" dirty="0"/>
              <a:t>+ Meer </a:t>
            </a:r>
            <a:r>
              <a:rPr sz="1600" dirty="0" err="1"/>
              <a:t>aandacht</a:t>
            </a:r>
            <a:r>
              <a:rPr sz="1600" dirty="0"/>
              <a:t> </a:t>
            </a:r>
            <a:r>
              <a:rPr sz="1600" dirty="0" err="1"/>
              <a:t>voor</a:t>
            </a:r>
            <a:r>
              <a:rPr sz="1600" dirty="0"/>
              <a:t> schema</a:t>
            </a:r>
            <a:r>
              <a:rPr sz="1600" dirty="0">
                <a:latin typeface="+mn-lt"/>
                <a:ea typeface="+mn-ea"/>
                <a:cs typeface="+mn-cs"/>
                <a:sym typeface="Arial"/>
              </a:rPr>
              <a:t>’</a:t>
            </a:r>
            <a:r>
              <a:rPr sz="1600" dirty="0"/>
              <a:t>s </a:t>
            </a:r>
          </a:p>
          <a:p>
            <a:pPr marL="0" indent="0">
              <a:lnSpc>
                <a:spcPct val="90000"/>
              </a:lnSpc>
              <a:buNone/>
              <a:defRPr b="0"/>
            </a:pPr>
            <a:r>
              <a:rPr sz="1600" dirty="0"/>
              <a:t>+ 9 </a:t>
            </a:r>
            <a:r>
              <a:rPr sz="1600" dirty="0" err="1"/>
              <a:t>Gedragsvaardigheden</a:t>
            </a:r>
            <a:r>
              <a:rPr sz="1600" dirty="0"/>
              <a:t> – (</a:t>
            </a:r>
            <a:r>
              <a:rPr sz="1600" dirty="0" err="1"/>
              <a:t>ook</a:t>
            </a:r>
            <a:r>
              <a:rPr sz="1600" dirty="0"/>
              <a:t> </a:t>
            </a:r>
            <a:r>
              <a:rPr sz="1600" dirty="0" err="1"/>
              <a:t>interpersoonlijke</a:t>
            </a:r>
            <a:r>
              <a:rPr sz="1600" dirty="0"/>
              <a:t> </a:t>
            </a:r>
            <a:r>
              <a:rPr sz="1600" dirty="0" err="1"/>
              <a:t>vaardigheden</a:t>
            </a:r>
            <a:r>
              <a:rPr sz="1600" dirty="0"/>
              <a:t>)</a:t>
            </a:r>
          </a:p>
          <a:p>
            <a:pPr>
              <a:lnSpc>
                <a:spcPct val="90000"/>
              </a:lnSpc>
            </a:pPr>
            <a:endParaRPr b="0" dirty="0"/>
          </a:p>
          <a:p>
            <a:pPr marL="0" indent="0">
              <a:lnSpc>
                <a:spcPct val="90000"/>
              </a:lnSpc>
              <a:buNone/>
            </a:pPr>
            <a:r>
              <a:rPr sz="2400" b="1" dirty="0"/>
              <a:t>VERS II – 19 lessen 2 </a:t>
            </a:r>
            <a:r>
              <a:rPr sz="2400" b="1" dirty="0" err="1"/>
              <a:t>wekelijks</a:t>
            </a:r>
            <a:r>
              <a:rPr sz="2400" b="1" dirty="0"/>
              <a:t> </a:t>
            </a:r>
          </a:p>
          <a:p>
            <a:pPr marL="0" indent="0">
              <a:lnSpc>
                <a:spcPct val="90000"/>
              </a:lnSpc>
              <a:buNone/>
              <a:defRPr b="0"/>
            </a:pPr>
            <a:r>
              <a:rPr sz="1600" dirty="0" err="1"/>
              <a:t>Blijven</a:t>
            </a:r>
            <a:r>
              <a:rPr sz="1600" dirty="0"/>
              <a:t> </a:t>
            </a:r>
            <a:r>
              <a:rPr sz="1600" dirty="0" err="1"/>
              <a:t>registreren</a:t>
            </a:r>
            <a:r>
              <a:rPr sz="1600" dirty="0"/>
              <a:t> met EIS </a:t>
            </a:r>
            <a:r>
              <a:rPr sz="1600" dirty="0" err="1"/>
              <a:t>en</a:t>
            </a:r>
            <a:r>
              <a:rPr sz="1600" dirty="0"/>
              <a:t> Checklist, </a:t>
            </a:r>
            <a:r>
              <a:rPr sz="1600" dirty="0" err="1"/>
              <a:t>doelen</a:t>
            </a:r>
            <a:r>
              <a:rPr sz="1600" dirty="0"/>
              <a:t> </a:t>
            </a:r>
            <a:r>
              <a:rPr sz="1600" dirty="0" err="1"/>
              <a:t>stellen</a:t>
            </a:r>
            <a:r>
              <a:rPr sz="1600" dirty="0"/>
              <a:t>, </a:t>
            </a:r>
            <a:r>
              <a:rPr sz="1600" dirty="0" err="1"/>
              <a:t>nieuwe</a:t>
            </a:r>
            <a:r>
              <a:rPr sz="1600" dirty="0"/>
              <a:t> </a:t>
            </a:r>
            <a:r>
              <a:rPr sz="1600" dirty="0" err="1"/>
              <a:t>dingen</a:t>
            </a:r>
            <a:r>
              <a:rPr sz="1600" dirty="0"/>
              <a:t> </a:t>
            </a:r>
            <a:r>
              <a:rPr sz="1600" dirty="0" err="1"/>
              <a:t>proberen</a:t>
            </a:r>
            <a:r>
              <a:rPr sz="1600" dirty="0"/>
              <a:t>, </a:t>
            </a:r>
            <a:r>
              <a:rPr sz="1600" dirty="0" err="1"/>
              <a:t>boosheid</a:t>
            </a:r>
            <a:r>
              <a:rPr sz="1600" dirty="0"/>
              <a:t> </a:t>
            </a:r>
            <a:r>
              <a:rPr sz="1600" dirty="0" err="1"/>
              <a:t>hanteren</a:t>
            </a:r>
            <a:r>
              <a:rPr sz="1600" dirty="0"/>
              <a:t> </a:t>
            </a:r>
            <a:r>
              <a:rPr sz="1600" dirty="0" err="1"/>
              <a:t>impulsiviteit</a:t>
            </a:r>
            <a:r>
              <a:rPr sz="1600" dirty="0"/>
              <a:t> </a:t>
            </a:r>
            <a:r>
              <a:rPr sz="1600" dirty="0" err="1"/>
              <a:t>controleren</a:t>
            </a:r>
            <a:r>
              <a:rPr sz="1600" dirty="0"/>
              <a:t>, </a:t>
            </a:r>
            <a:r>
              <a:rPr sz="1600" dirty="0" err="1"/>
              <a:t>een</a:t>
            </a:r>
            <a:r>
              <a:rPr sz="1600" dirty="0"/>
              <a:t> </a:t>
            </a:r>
            <a:r>
              <a:rPr sz="1600" dirty="0" err="1"/>
              <a:t>draaiboek</a:t>
            </a:r>
            <a:r>
              <a:rPr sz="1600" dirty="0"/>
              <a:t> </a:t>
            </a:r>
            <a:r>
              <a:rPr sz="1600" dirty="0" err="1"/>
              <a:t>schrijven</a:t>
            </a:r>
            <a:r>
              <a:rPr sz="1600" dirty="0"/>
              <a:t>, </a:t>
            </a:r>
            <a:r>
              <a:rPr sz="1600" dirty="0" err="1"/>
              <a:t>assertiviteit</a:t>
            </a:r>
            <a:r>
              <a:rPr sz="1600" dirty="0"/>
              <a:t>, </a:t>
            </a:r>
            <a:r>
              <a:rPr sz="1600" dirty="0" err="1"/>
              <a:t>keuzes</a:t>
            </a:r>
            <a:r>
              <a:rPr sz="1600" dirty="0"/>
              <a:t> </a:t>
            </a:r>
            <a:r>
              <a:rPr sz="1600" dirty="0" err="1"/>
              <a:t>maken</a:t>
            </a:r>
            <a:r>
              <a:rPr sz="1600" dirty="0"/>
              <a:t> </a:t>
            </a:r>
            <a:r>
              <a:rPr sz="1600" dirty="0" err="1"/>
              <a:t>en</a:t>
            </a:r>
            <a:r>
              <a:rPr sz="1600" dirty="0"/>
              <a:t> op het spoor </a:t>
            </a:r>
            <a:r>
              <a:rPr sz="1600" dirty="0" err="1"/>
              <a:t>blijven</a:t>
            </a:r>
            <a:endParaRPr lang="nl-NL" sz="1600" dirty="0"/>
          </a:p>
          <a:p>
            <a:pPr>
              <a:lnSpc>
                <a:spcPct val="90000"/>
              </a:lnSpc>
              <a:defRPr b="0"/>
            </a:pPr>
            <a:endParaRPr sz="1600" dirty="0"/>
          </a:p>
          <a:p>
            <a:pPr marL="0" indent="0">
              <a:lnSpc>
                <a:spcPct val="90000"/>
              </a:lnSpc>
              <a:buNone/>
              <a:defRPr sz="1800"/>
            </a:pPr>
            <a:r>
              <a:rPr b="1" dirty="0" err="1"/>
              <a:t>Kan</a:t>
            </a:r>
            <a:r>
              <a:rPr b="1" dirty="0"/>
              <a:t> </a:t>
            </a:r>
            <a:r>
              <a:rPr b="1" dirty="0" err="1"/>
              <a:t>voorafgegaan</a:t>
            </a:r>
            <a:r>
              <a:rPr b="1" dirty="0"/>
              <a:t> </a:t>
            </a:r>
            <a:r>
              <a:rPr b="1" dirty="0" err="1"/>
              <a:t>worden</a:t>
            </a:r>
            <a:r>
              <a:rPr b="1" dirty="0"/>
              <a:t> door </a:t>
            </a:r>
            <a:r>
              <a:rPr b="1" dirty="0" err="1"/>
              <a:t>Voorlichtingsgroep</a:t>
            </a:r>
            <a:r>
              <a:rPr b="1" dirty="0"/>
              <a:t> </a:t>
            </a:r>
          </a:p>
          <a:p>
            <a:pPr marL="0" indent="0">
              <a:lnSpc>
                <a:spcPct val="90000"/>
              </a:lnSpc>
              <a:buNone/>
              <a:defRPr sz="1800"/>
            </a:pPr>
            <a:r>
              <a:rPr b="1" dirty="0" err="1"/>
              <a:t>Kan</a:t>
            </a:r>
            <a:r>
              <a:rPr b="1" dirty="0"/>
              <a:t> </a:t>
            </a:r>
            <a:r>
              <a:rPr b="1" dirty="0" err="1"/>
              <a:t>worden</a:t>
            </a:r>
            <a:r>
              <a:rPr b="1" dirty="0"/>
              <a:t> </a:t>
            </a:r>
            <a:r>
              <a:rPr b="1" dirty="0" err="1"/>
              <a:t>aangevuld</a:t>
            </a:r>
            <a:r>
              <a:rPr b="1" dirty="0"/>
              <a:t> met BOOG, </a:t>
            </a:r>
            <a:r>
              <a:rPr b="1" dirty="0" err="1"/>
              <a:t>Naastbetrokkenengroep</a:t>
            </a:r>
            <a:r>
              <a:rPr b="1" dirty="0"/>
              <a:t> </a:t>
            </a:r>
            <a:r>
              <a:rPr b="1" dirty="0" err="1"/>
              <a:t>en</a:t>
            </a:r>
            <a:r>
              <a:rPr b="1" dirty="0"/>
              <a:t> ERT</a:t>
            </a:r>
          </a:p>
        </p:txBody>
      </p:sp>
    </p:spTree>
    <p:extLst>
      <p:ext uri="{BB962C8B-B14F-4D97-AF65-F5344CB8AC3E}">
        <p14:creationId xmlns:p14="http://schemas.microsoft.com/office/powerpoint/2010/main" val="539806092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56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371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613"/>
          </a:xfrm>
        </p:spPr>
        <p:txBody>
          <a:bodyPr>
            <a:normAutofit/>
          </a:bodyPr>
          <a:lstStyle/>
          <a:p>
            <a:r>
              <a:rPr lang="nl-NL" dirty="0"/>
              <a:t>Patronen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101961"/>
              </p:ext>
            </p:extLst>
          </p:nvPr>
        </p:nvGraphicFramePr>
        <p:xfrm>
          <a:off x="2825" y="1325128"/>
          <a:ext cx="8906477" cy="5532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Document" r:id="rId3" imgW="5880100" imgH="3924300" progId="Word.Document.12">
                  <p:embed/>
                </p:oleObj>
              </mc:Choice>
              <mc:Fallback>
                <p:oleObj name="Document" r:id="rId3" imgW="5880100" imgH="3924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25" y="1325128"/>
                        <a:ext cx="8906477" cy="5532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2284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nl-NL" sz="3600" b="1" dirty="0">
                <a:latin typeface="Times New Roman" charset="0"/>
              </a:rPr>
              <a:t>Gezonde schema</a:t>
            </a:r>
            <a:r>
              <a:rPr lang="ja-JP" altLang="nl-NL" sz="3600" b="1">
                <a:latin typeface="Times New Roman" charset="0"/>
              </a:rPr>
              <a:t>’</a:t>
            </a:r>
            <a:r>
              <a:rPr lang="nl-NL" sz="3600" b="1" dirty="0">
                <a:latin typeface="Times New Roman" charset="0"/>
              </a:rPr>
              <a:t>s en niet helpende schema</a:t>
            </a:r>
            <a:r>
              <a:rPr lang="ja-JP" altLang="nl-NL" sz="3600" b="1">
                <a:latin typeface="Arial" charset="0"/>
              </a:rPr>
              <a:t>’</a:t>
            </a:r>
            <a:r>
              <a:rPr lang="nl-NL" altLang="ja-JP" sz="3600" b="1" dirty="0">
                <a:latin typeface="Times New Roman" charset="0"/>
              </a:rPr>
              <a:t>s / patronen: valkuilen</a:t>
            </a:r>
            <a:endParaRPr lang="nl-NL" sz="3600" b="1" dirty="0">
              <a:latin typeface="Times New Roman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1200"/>
            <a:ext cx="8748712" cy="487680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nl-NL" dirty="0">
                <a:latin typeface="Times New Roman" charset="0"/>
              </a:rPr>
              <a:t>Gezond: Ik hoor erbij en vertrouwen bouw je op 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nl-NL" dirty="0">
                <a:latin typeface="Times New Roman" charset="0"/>
              </a:rPr>
              <a:t>Ongezond: </a:t>
            </a:r>
            <a:r>
              <a:rPr lang="nl-NL" dirty="0" smtClean="0">
                <a:latin typeface="Times New Roman" charset="0"/>
              </a:rPr>
              <a:t>Laat </a:t>
            </a:r>
            <a:r>
              <a:rPr lang="nl-NL" dirty="0">
                <a:latin typeface="Times New Roman" charset="0"/>
              </a:rPr>
              <a:t>me niet in de steek 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nl-NL" dirty="0">
                <a:latin typeface="Times New Roman" charset="0"/>
              </a:rPr>
              <a:t>Ongezond: Ik hoor er niet bij</a:t>
            </a:r>
          </a:p>
          <a:p>
            <a:pPr marL="609600" indent="-609600" eaLnBrk="1" hangingPunct="1">
              <a:buFontTx/>
              <a:buAutoNum type="arabicPeriod"/>
              <a:defRPr/>
            </a:pPr>
            <a:endParaRPr lang="nl-NL" dirty="0">
              <a:latin typeface="Times New Roman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endParaRPr lang="nl-NL" dirty="0">
              <a:latin typeface="Times New Roman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endParaRPr lang="nl-NL" dirty="0">
              <a:latin typeface="Times New Roman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endParaRPr lang="nl-NL" dirty="0">
              <a:latin typeface="Times New Roman" charset="0"/>
            </a:endParaRPr>
          </a:p>
        </p:txBody>
      </p:sp>
      <p:pic>
        <p:nvPicPr>
          <p:cNvPr id="118787" name="Picture 4" descr="h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933825"/>
            <a:ext cx="41751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 descr="kuik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35290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31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ersoonlijkheidsstoornis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46037" tIns="46037" rIns="46037" bIns="46037">
            <a:normAutofit/>
          </a:bodyPr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Persoonlijkheidsstoornis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4" name="Langdurige hinderende patronen in denken, voelen en doen (vaak getriggerd door bepaalde gebeurtenissen en hebben bepaalde gevolgen)…"/>
          <p:cNvSpPr>
            <a:spLocks noGrp="1"/>
          </p:cNvSpPr>
          <p:nvPr>
            <p:ph idx="1"/>
          </p:nvPr>
        </p:nvSpPr>
        <p:spPr>
          <a:xfrm>
            <a:off x="199791" y="1398353"/>
            <a:ext cx="8765220" cy="5308039"/>
          </a:xfrm>
          <a:prstGeom prst="rect">
            <a:avLst/>
          </a:prstGeom>
        </p:spPr>
        <p:txBody>
          <a:bodyPr lIns="46037" tIns="46037" rIns="46037" bIns="46037">
            <a:normAutofit/>
          </a:bodyPr>
          <a:lstStyle/>
          <a:p>
            <a:pPr>
              <a:spcBef>
                <a:spcPts val="500"/>
              </a:spcBef>
              <a:defRPr sz="2400" b="0">
                <a:latin typeface="Tahoma"/>
                <a:ea typeface="Tahoma"/>
                <a:cs typeface="Tahoma"/>
                <a:sym typeface="Tahoma"/>
              </a:defRPr>
            </a:pP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500"/>
              </a:spcBef>
              <a:defRPr sz="2400" b="0"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Langdurige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hinderende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b="1" dirty="0" err="1">
                <a:ea typeface="Verdana" panose="020B0604030504040204" pitchFamily="34" charset="0"/>
                <a:cs typeface="Verdana" panose="020B0604030504040204" pitchFamily="34" charset="0"/>
              </a:rPr>
              <a:t>patronen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denken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voelen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doen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vaak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getriggerd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door </a:t>
            </a: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bepaalde gebeurtenissen, schema’s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>
              <a:defRPr sz="2400" b="0">
                <a:latin typeface="Tahoma"/>
                <a:ea typeface="Tahoma"/>
                <a:cs typeface="Tahoma"/>
                <a:sym typeface="Tahoma"/>
              </a:defRPr>
            </a:pPr>
            <a:endParaRPr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500"/>
              </a:spcBef>
              <a:defRPr sz="2400" b="0"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Lijden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/of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beperkingen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functioneren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In de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praktijk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problemen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met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emotie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impulsregulatie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zelfbeeld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relaties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met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anderen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ineffectieve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manieren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problemen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oplossen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psycho-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sociaal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functioneren</a:t>
            </a:r>
            <a:endParaRPr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 sz="2400" b="0">
                <a:latin typeface="Tahoma"/>
                <a:ea typeface="Tahoma"/>
                <a:cs typeface="Tahoma"/>
                <a:sym typeface="Tahoma"/>
              </a:defRPr>
            </a:pPr>
            <a:endParaRPr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500"/>
              </a:spcBef>
              <a:defRPr sz="2400" b="0"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De bio-psycho-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sociale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theorie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als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verklaringsmodel</a:t>
            </a:r>
            <a:endParaRPr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500"/>
              </a:spcBef>
              <a:buNone/>
              <a:defRPr sz="2400" b="0">
                <a:latin typeface="Tahoma"/>
                <a:ea typeface="Tahoma"/>
                <a:cs typeface="Tahoma"/>
                <a:sym typeface="Tahoma"/>
              </a:defRPr>
            </a:pP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10% in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algemene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bevolking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spcBef>
                <a:spcPts val="500"/>
              </a:spcBef>
              <a:buNone/>
              <a:defRPr sz="2400" b="0">
                <a:latin typeface="Tahoma"/>
                <a:ea typeface="Tahoma"/>
                <a:cs typeface="Tahoma"/>
                <a:sym typeface="Tahoma"/>
              </a:defRPr>
            </a:pP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40-80% in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poliklinische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populatie</a:t>
            </a:r>
            <a:endParaRPr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500"/>
              </a:spcBef>
              <a:buNone/>
              <a:defRPr sz="2400" b="0">
                <a:latin typeface="Tahoma"/>
                <a:ea typeface="Tahoma"/>
                <a:cs typeface="Tahoma"/>
                <a:sym typeface="Tahoma"/>
              </a:defRPr>
            </a:pP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Borderlinestoornis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: 1,5% </a:t>
            </a:r>
            <a:r>
              <a:rPr dirty="0" err="1">
                <a:ea typeface="Verdana" panose="020B0604030504040204" pitchFamily="34" charset="0"/>
                <a:cs typeface="Verdana" panose="020B0604030504040204" pitchFamily="34" charset="0"/>
              </a:rPr>
              <a:t>bevolking</a:t>
            </a: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35% </a:t>
            </a:r>
            <a:r>
              <a:rPr dirty="0" smtClean="0">
                <a:ea typeface="Verdana" panose="020B0604030504040204" pitchFamily="34" charset="0"/>
                <a:cs typeface="Verdana" panose="020B0604030504040204" pitchFamily="34" charset="0"/>
              </a:rPr>
              <a:t>psychiatr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dirty="0" smtClean="0"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We spreken liever van Emotie Regulatie Stoornis (ERS) dan BPS, maar gebruiken de termen door elkaar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ctr" defTabSz="859536">
              <a:lnSpc>
                <a:spcPct val="90000"/>
              </a:lnSpc>
              <a:spcBef>
                <a:spcPts val="1500"/>
              </a:spcBef>
              <a:defRPr sz="2632"/>
            </a:lvl1pPr>
          </a:lstStyle>
          <a:p>
            <a:pPr algn="l"/>
            <a:r>
              <a:rPr lang="nl-NL" dirty="0"/>
              <a:t>L</a:t>
            </a:r>
            <a:r>
              <a:rPr dirty="0" err="1"/>
              <a:t>iever</a:t>
            </a:r>
            <a:r>
              <a:rPr dirty="0"/>
              <a:t> </a:t>
            </a:r>
            <a:r>
              <a:rPr dirty="0" err="1"/>
              <a:t>Emotie</a:t>
            </a:r>
            <a:r>
              <a:rPr dirty="0"/>
              <a:t> </a:t>
            </a:r>
            <a:r>
              <a:rPr dirty="0" err="1"/>
              <a:t>Regulatie</a:t>
            </a:r>
            <a:r>
              <a:rPr dirty="0"/>
              <a:t> </a:t>
            </a:r>
            <a:r>
              <a:rPr dirty="0" err="1"/>
              <a:t>Stoornis</a:t>
            </a:r>
            <a:r>
              <a:rPr dirty="0"/>
              <a:t> (ERS) </a:t>
            </a:r>
            <a:r>
              <a:rPr dirty="0" err="1"/>
              <a:t>dan</a:t>
            </a:r>
            <a:r>
              <a:rPr dirty="0"/>
              <a:t> BPS, maar de </a:t>
            </a:r>
            <a:r>
              <a:rPr dirty="0" err="1"/>
              <a:t>termen</a:t>
            </a:r>
            <a:r>
              <a:rPr dirty="0"/>
              <a:t> </a:t>
            </a:r>
            <a:r>
              <a:rPr lang="nl-NL" dirty="0"/>
              <a:t>worden </a:t>
            </a:r>
            <a:r>
              <a:rPr dirty="0"/>
              <a:t>door </a:t>
            </a:r>
            <a:r>
              <a:rPr dirty="0" err="1"/>
              <a:t>elkaar</a:t>
            </a:r>
            <a:r>
              <a:rPr lang="nl-NL" dirty="0"/>
              <a:t> gebruikt</a:t>
            </a:r>
            <a:endParaRPr dirty="0"/>
          </a:p>
        </p:txBody>
      </p:sp>
      <p:sp>
        <p:nvSpPr>
          <p:cNvPr id="170" name="Instabiliteit in:…"/>
          <p:cNvSpPr>
            <a:spLocks noGrp="1"/>
          </p:cNvSpPr>
          <p:nvPr>
            <p:ph idx="1"/>
          </p:nvPr>
        </p:nvSpPr>
        <p:spPr>
          <a:xfrm>
            <a:off x="463176" y="1815150"/>
            <a:ext cx="8141074" cy="450496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defRPr sz="2400" u="sng"/>
            </a:pPr>
            <a:endParaRPr dirty="0"/>
          </a:p>
          <a:p>
            <a:pPr marL="0" indent="0">
              <a:spcBef>
                <a:spcPts val="500"/>
              </a:spcBef>
              <a:buNone/>
              <a:defRPr sz="2400" u="sng"/>
            </a:pPr>
            <a:r>
              <a:rPr dirty="0" err="1"/>
              <a:t>Instabiliteit</a:t>
            </a:r>
            <a:r>
              <a:rPr dirty="0"/>
              <a:t> in</a:t>
            </a:r>
            <a:r>
              <a:rPr u="none" dirty="0"/>
              <a:t>:</a:t>
            </a:r>
          </a:p>
          <a:p>
            <a:pPr marL="0" indent="0">
              <a:defRPr sz="2400" b="0"/>
            </a:pPr>
            <a:endParaRPr u="none" dirty="0"/>
          </a:p>
          <a:p>
            <a:pPr marL="0" indent="0">
              <a:spcBef>
                <a:spcPts val="500"/>
              </a:spcBef>
              <a:buSzPct val="100000"/>
              <a:buAutoNum type="arabicPeriod"/>
              <a:defRPr sz="2400" b="0"/>
            </a:pPr>
            <a:r>
              <a:rPr lang="nl-NL" dirty="0"/>
              <a:t> </a:t>
            </a:r>
            <a:r>
              <a:rPr dirty="0" err="1"/>
              <a:t>Emotieregulatie</a:t>
            </a:r>
            <a:r>
              <a:rPr dirty="0"/>
              <a:t> </a:t>
            </a:r>
          </a:p>
          <a:p>
            <a:pPr marL="0" indent="0">
              <a:spcBef>
                <a:spcPts val="500"/>
              </a:spcBef>
              <a:buSzPct val="100000"/>
              <a:buAutoNum type="arabicPeriod"/>
              <a:defRPr sz="2400" b="0"/>
            </a:pPr>
            <a:r>
              <a:rPr lang="nl-NL" dirty="0"/>
              <a:t> </a:t>
            </a:r>
            <a:r>
              <a:rPr dirty="0" err="1"/>
              <a:t>Gedragssturing</a:t>
            </a:r>
            <a:r>
              <a:rPr dirty="0"/>
              <a:t> (</a:t>
            </a:r>
            <a:r>
              <a:rPr dirty="0" err="1"/>
              <a:t>impulsief</a:t>
            </a:r>
            <a:r>
              <a:rPr dirty="0"/>
              <a:t>/</a:t>
            </a:r>
            <a:r>
              <a:rPr dirty="0" err="1"/>
              <a:t>geremd</a:t>
            </a:r>
            <a:r>
              <a:rPr dirty="0"/>
              <a:t>)</a:t>
            </a:r>
          </a:p>
          <a:p>
            <a:pPr marL="0" indent="0">
              <a:spcBef>
                <a:spcPts val="500"/>
              </a:spcBef>
              <a:buSzPct val="100000"/>
              <a:buAutoNum type="arabicPeriod"/>
              <a:defRPr sz="2400" b="0"/>
            </a:pPr>
            <a:r>
              <a:rPr lang="nl-NL" dirty="0"/>
              <a:t> </a:t>
            </a:r>
            <a:r>
              <a:rPr dirty="0" err="1"/>
              <a:t>Zelfbeeld</a:t>
            </a:r>
            <a:endParaRPr dirty="0"/>
          </a:p>
          <a:p>
            <a:pPr marL="0" indent="0">
              <a:spcBef>
                <a:spcPts val="500"/>
              </a:spcBef>
              <a:buSzPct val="100000"/>
              <a:buAutoNum type="arabicPeriod"/>
              <a:defRPr sz="2400" b="0"/>
            </a:pPr>
            <a:r>
              <a:rPr lang="nl-NL" dirty="0"/>
              <a:t> </a:t>
            </a:r>
            <a:r>
              <a:rPr dirty="0" err="1"/>
              <a:t>Interpersoonlijk</a:t>
            </a:r>
            <a:r>
              <a:rPr dirty="0"/>
              <a:t> </a:t>
            </a:r>
            <a:r>
              <a:rPr dirty="0" err="1"/>
              <a:t>functioneren</a:t>
            </a:r>
            <a:r>
              <a:rPr dirty="0"/>
              <a:t> / </a:t>
            </a:r>
            <a:r>
              <a:rPr dirty="0" err="1"/>
              <a:t>therapeutische</a:t>
            </a:r>
            <a:r>
              <a:rPr dirty="0"/>
              <a:t> </a:t>
            </a:r>
            <a:r>
              <a:rPr dirty="0" err="1"/>
              <a:t>relatie</a:t>
            </a:r>
            <a:endParaRPr dirty="0"/>
          </a:p>
          <a:p>
            <a:pPr marL="0" indent="0">
              <a:defRPr sz="2400" b="0"/>
            </a:pPr>
            <a:endParaRPr dirty="0"/>
          </a:p>
          <a:p>
            <a:pPr marL="0" indent="0">
              <a:spcBef>
                <a:spcPts val="500"/>
              </a:spcBef>
              <a:buSzPct val="100000"/>
              <a:buChar char="•"/>
              <a:defRPr sz="2400" b="0"/>
            </a:pPr>
            <a:r>
              <a:rPr lang="nl-NL" dirty="0"/>
              <a:t> </a:t>
            </a:r>
            <a:r>
              <a:rPr dirty="0"/>
              <a:t>Met </a:t>
            </a:r>
            <a:r>
              <a:rPr dirty="0" err="1"/>
              <a:t>grote</a:t>
            </a:r>
            <a:r>
              <a:rPr dirty="0"/>
              <a:t> </a:t>
            </a:r>
            <a:r>
              <a:rPr b="1" dirty="0" err="1"/>
              <a:t>gevolgen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de </a:t>
            </a:r>
            <a:r>
              <a:rPr lang="nl-NL" dirty="0" err="1"/>
              <a:t>s</a:t>
            </a:r>
            <a:r>
              <a:rPr dirty="0"/>
              <a:t>ociale- e</a:t>
            </a:r>
            <a:r>
              <a:rPr lang="nl-NL" dirty="0"/>
              <a:t>n  </a:t>
            </a:r>
          </a:p>
          <a:p>
            <a:pPr marL="0" indent="0">
              <a:spcBef>
                <a:spcPts val="500"/>
              </a:spcBef>
              <a:buSzPct val="100000"/>
              <a:buNone/>
              <a:defRPr sz="2400" b="0"/>
            </a:pPr>
            <a:r>
              <a:rPr lang="nl-NL" dirty="0"/>
              <a:t>  m</a:t>
            </a:r>
            <a:r>
              <a:rPr dirty="0"/>
              <a:t>aatschappelijke participatie</a:t>
            </a:r>
          </a:p>
          <a:p>
            <a:pPr marL="0" indent="0">
              <a:spcBef>
                <a:spcPts val="500"/>
              </a:spcBef>
              <a:buSzPct val="100000"/>
              <a:buChar char="•"/>
              <a:defRPr sz="2400"/>
            </a:pPr>
            <a:r>
              <a:rPr lang="nl-NL" dirty="0"/>
              <a:t> </a:t>
            </a:r>
            <a:r>
              <a:rPr dirty="0" err="1"/>
              <a:t>Behandeling</a:t>
            </a:r>
            <a:r>
              <a:rPr b="0" dirty="0"/>
              <a:t> is </a:t>
            </a:r>
            <a:r>
              <a:rPr b="0" dirty="0" err="1"/>
              <a:t>gericht</a:t>
            </a:r>
            <a:r>
              <a:rPr b="0" dirty="0"/>
              <a:t> op </a:t>
            </a:r>
            <a:r>
              <a:rPr b="0" dirty="0" err="1"/>
              <a:t>bovenstaande</a:t>
            </a:r>
            <a:r>
              <a:rPr b="0" dirty="0"/>
              <a:t> </a:t>
            </a:r>
            <a:r>
              <a:rPr b="0" dirty="0" err="1"/>
              <a:t>gebieden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023498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88824"/>
            <a:ext cx="8450225" cy="1152625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nl-NL" altLang="nl-NL" sz="3200" dirty="0"/>
              <a:t>Beschrijving en verklaring afhankelijk van gekozen invalshoek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99791" y="1815149"/>
            <a:ext cx="8404459" cy="4834167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nl-NL" altLang="nl-NL" sz="2400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nl-NL" altLang="nl-NL" sz="2400" dirty="0" smtClean="0"/>
              <a:t>Steeds </a:t>
            </a:r>
            <a:r>
              <a:rPr lang="nl-NL" altLang="nl-NL" sz="2400" dirty="0"/>
              <a:t>terugkerend</a:t>
            </a:r>
            <a:r>
              <a:rPr lang="nl-NL" altLang="nl-NL" sz="2400" dirty="0" smtClean="0"/>
              <a:t>: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nl-NL" altLang="nl-NL" sz="2400" dirty="0"/>
          </a:p>
          <a:p>
            <a:pPr lvl="3"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chemeClr val="tx1"/>
                </a:solidFill>
              </a:rPr>
              <a:t>Emotieregulatie</a:t>
            </a:r>
          </a:p>
          <a:p>
            <a:pPr lvl="3">
              <a:lnSpc>
                <a:spcPct val="90000"/>
              </a:lnSpc>
            </a:pPr>
            <a:r>
              <a:rPr lang="nl-NL" altLang="nl-NL" sz="2400" dirty="0"/>
              <a:t>Affectlabiliteit.</a:t>
            </a:r>
            <a:endParaRPr lang="nl-NL" altLang="nl-NL" sz="2400" dirty="0">
              <a:solidFill>
                <a:srgbClr val="FF0000"/>
              </a:solidFill>
            </a:endParaRPr>
          </a:p>
          <a:p>
            <a:pPr lvl="3">
              <a:lnSpc>
                <a:spcPct val="90000"/>
              </a:lnSpc>
            </a:pPr>
            <a:r>
              <a:rPr lang="nl-NL" altLang="nl-NL" sz="2400" dirty="0"/>
              <a:t>Impulsiviteit.</a:t>
            </a:r>
            <a:endParaRPr lang="nl-NL" altLang="nl-NL" sz="2400" b="0" dirty="0">
              <a:solidFill>
                <a:srgbClr val="FF0000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nl-NL" altLang="nl-NL" sz="2400" b="0" dirty="0"/>
              <a:t>Beperkte oplossingsvaardigheden.</a:t>
            </a:r>
          </a:p>
          <a:p>
            <a:pPr lvl="3" eaLnBrk="1" hangingPunct="1">
              <a:lnSpc>
                <a:spcPct val="90000"/>
              </a:lnSpc>
            </a:pPr>
            <a:r>
              <a:rPr lang="nl-NL" altLang="nl-NL" sz="2400" b="0" dirty="0"/>
              <a:t>Beperkt gevoel van continuïteit.</a:t>
            </a:r>
          </a:p>
          <a:p>
            <a:pPr lvl="3" eaLnBrk="1" hangingPunct="1">
              <a:lnSpc>
                <a:spcPct val="90000"/>
              </a:lnSpc>
            </a:pPr>
            <a:r>
              <a:rPr lang="nl-NL" altLang="nl-NL" sz="2400" b="0" dirty="0"/>
              <a:t>Aanleg en ervaring.</a:t>
            </a:r>
          </a:p>
          <a:p>
            <a:pPr lvl="3" eaLnBrk="1" hangingPunct="1">
              <a:lnSpc>
                <a:spcPct val="90000"/>
              </a:lnSpc>
            </a:pPr>
            <a:r>
              <a:rPr lang="nl-NL" altLang="nl-NL" sz="2400" b="0" dirty="0"/>
              <a:t>Gevoeliger voor het oplopen van trauma’s. </a:t>
            </a:r>
          </a:p>
          <a:p>
            <a:pPr lvl="3" eaLnBrk="1" hangingPunct="1">
              <a:lnSpc>
                <a:spcPct val="90000"/>
              </a:lnSpc>
            </a:pPr>
            <a:r>
              <a:rPr lang="nl-NL" altLang="nl-NL" sz="2400" b="0" dirty="0"/>
              <a:t>Hechtingsproblematiek</a:t>
            </a:r>
          </a:p>
          <a:p>
            <a:pPr lvl="3" eaLnBrk="1" hangingPunct="1">
              <a:lnSpc>
                <a:spcPct val="90000"/>
              </a:lnSpc>
            </a:pPr>
            <a:endParaRPr lang="nl-NL" altLang="nl-NL" sz="1800" b="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9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Bio-Psycho-Sociale Model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900"/>
              </a:spcBef>
              <a:defRPr sz="3200"/>
            </a:lvl1pPr>
          </a:lstStyle>
          <a:p>
            <a:r>
              <a:rPr lang="nl-NL" dirty="0"/>
              <a:t>VERS: </a:t>
            </a:r>
            <a:r>
              <a:rPr dirty="0"/>
              <a:t>Bio-Psycho-Sociale Model</a:t>
            </a:r>
          </a:p>
        </p:txBody>
      </p:sp>
      <p:sp>
        <p:nvSpPr>
          <p:cNvPr id="223" name="Biologisch: Aanleg / temperament…"/>
          <p:cNvSpPr>
            <a:spLocks noGrp="1"/>
          </p:cNvSpPr>
          <p:nvPr>
            <p:ph idx="1"/>
          </p:nvPr>
        </p:nvSpPr>
        <p:spPr>
          <a:xfrm>
            <a:off x="388471" y="1643529"/>
            <a:ext cx="8546353" cy="50202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>
              <a:lnSpc>
                <a:spcPct val="90000"/>
              </a:lnSpc>
              <a:spcBef>
                <a:spcPts val="1400"/>
              </a:spcBef>
              <a:buSzTx/>
              <a:buNone/>
              <a:defRPr sz="2400"/>
            </a:pPr>
            <a:r>
              <a:rPr lang="nl-NL" b="1" dirty="0"/>
              <a:t>Biologisch:</a:t>
            </a:r>
            <a:r>
              <a:rPr lang="nl-NL" b="0" dirty="0"/>
              <a:t> Aanleg / temperament </a:t>
            </a:r>
          </a:p>
          <a:p>
            <a:pPr marL="0" lvl="1" indent="0">
              <a:lnSpc>
                <a:spcPct val="90000"/>
              </a:lnSpc>
              <a:spcBef>
                <a:spcPts val="1400"/>
              </a:spcBef>
              <a:buSzTx/>
              <a:buNone/>
              <a:defRPr sz="2400" b="0"/>
            </a:pPr>
            <a:r>
              <a:rPr lang="nl-NL" dirty="0" err="1"/>
              <a:t>Serotonerge</a:t>
            </a:r>
            <a:r>
              <a:rPr lang="nl-NL" dirty="0"/>
              <a:t> systeem. </a:t>
            </a:r>
            <a:r>
              <a:rPr lang="nl-NL" dirty="0" err="1"/>
              <a:t>Dysfunctioneren</a:t>
            </a:r>
            <a:r>
              <a:rPr lang="nl-NL" dirty="0"/>
              <a:t> van </a:t>
            </a:r>
            <a:r>
              <a:rPr lang="nl-NL" dirty="0" err="1"/>
              <a:t>orbitofrontale</a:t>
            </a:r>
            <a:r>
              <a:rPr lang="nl-NL" dirty="0"/>
              <a:t> cortex en de </a:t>
            </a:r>
            <a:r>
              <a:rPr lang="nl-NL" dirty="0" err="1"/>
              <a:t>amygdala</a:t>
            </a:r>
            <a:r>
              <a:rPr lang="nl-NL" dirty="0"/>
              <a:t>. Vooral in probleemsituaties schiet oplossend vermogen tekort </a:t>
            </a:r>
          </a:p>
          <a:p>
            <a:pPr marL="0" lvl="1" indent="0">
              <a:lnSpc>
                <a:spcPct val="90000"/>
              </a:lnSpc>
              <a:spcBef>
                <a:spcPts val="1400"/>
              </a:spcBef>
              <a:buSzTx/>
              <a:buNone/>
              <a:defRPr sz="2400" b="0"/>
            </a:pPr>
            <a:endParaRPr lang="nl-NL" b="1" dirty="0"/>
          </a:p>
          <a:p>
            <a:pPr marL="0" lvl="1" indent="0">
              <a:lnSpc>
                <a:spcPct val="90000"/>
              </a:lnSpc>
              <a:spcBef>
                <a:spcPts val="1400"/>
              </a:spcBef>
              <a:buSzTx/>
              <a:buNone/>
              <a:defRPr sz="2400" b="0"/>
            </a:pPr>
            <a:r>
              <a:rPr lang="nl-NL" b="1" dirty="0"/>
              <a:t>Psychologisch:</a:t>
            </a:r>
            <a:r>
              <a:rPr lang="nl-NL" b="0" dirty="0"/>
              <a:t> vaak trauma’s, nare ervaringen en hechtingsproblemen in de voorgeschiedenis die leiden tot hinderende patronen / schema’s</a:t>
            </a:r>
          </a:p>
          <a:p>
            <a:pPr>
              <a:defRPr sz="2400"/>
            </a:pPr>
            <a:endParaRPr lang="nl-NL" b="0" dirty="0"/>
          </a:p>
          <a:p>
            <a:pPr marL="0" indent="0">
              <a:spcBef>
                <a:spcPts val="500"/>
              </a:spcBef>
              <a:buNone/>
              <a:defRPr sz="2400"/>
            </a:pPr>
            <a:r>
              <a:rPr lang="nl-NL" b="1" dirty="0"/>
              <a:t>Sociaal:</a:t>
            </a:r>
            <a:r>
              <a:rPr lang="nl-NL" dirty="0"/>
              <a:t> </a:t>
            </a:r>
            <a:r>
              <a:rPr lang="nl-NL" b="0" dirty="0"/>
              <a:t>In Westen geïndividualiseerde   </a:t>
            </a:r>
          </a:p>
          <a:p>
            <a:pPr marL="0" indent="0">
              <a:spcBef>
                <a:spcPts val="500"/>
              </a:spcBef>
              <a:buNone/>
              <a:defRPr sz="2400" b="0"/>
            </a:pPr>
            <a:r>
              <a:rPr lang="nl-NL" dirty="0"/>
              <a:t>maatschappelijke context biedt minder houvast</a:t>
            </a:r>
          </a:p>
        </p:txBody>
      </p:sp>
    </p:spTree>
    <p:extLst>
      <p:ext uri="{BB962C8B-B14F-4D97-AF65-F5344CB8AC3E}">
        <p14:creationId xmlns:p14="http://schemas.microsoft.com/office/powerpoint/2010/main" val="386006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epeer"/>
          <p:cNvGrpSpPr/>
          <p:nvPr/>
        </p:nvGrpSpPr>
        <p:grpSpPr>
          <a:xfrm>
            <a:off x="659465" y="2166620"/>
            <a:ext cx="7475194" cy="3938821"/>
            <a:chOff x="-97455" y="0"/>
            <a:chExt cx="7475193" cy="3938820"/>
          </a:xfrm>
        </p:grpSpPr>
        <p:sp>
          <p:nvSpPr>
            <p:cNvPr id="173" name="Patr"/>
            <p:cNvSpPr/>
            <p:nvPr/>
          </p:nvSpPr>
          <p:spPr>
            <a:xfrm>
              <a:off x="522287" y="0"/>
              <a:ext cx="42319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4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Patr</a:t>
              </a:r>
              <a:endParaRPr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4" name="onen/schema’s die getriggerd worden laten de emoties oplopen"/>
            <p:cNvSpPr/>
            <p:nvPr/>
          </p:nvSpPr>
          <p:spPr>
            <a:xfrm>
              <a:off x="911225" y="0"/>
              <a:ext cx="646651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4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onen</a:t>
              </a:r>
              <a:r>
                <a:rPr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/schema’s die </a:t>
              </a:r>
              <a:r>
                <a:rPr sz="14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getriggerd</a:t>
              </a:r>
              <a:r>
                <a:rPr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sz="14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worden</a:t>
              </a:r>
              <a:r>
                <a:rPr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sz="14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laten</a:t>
              </a:r>
              <a:r>
                <a:rPr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sz="14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emoties</a:t>
              </a:r>
              <a:r>
                <a:rPr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sz="14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oplopen</a:t>
              </a:r>
              <a:endParaRPr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" name="Tekst"/>
            <p:cNvSpPr/>
            <p:nvPr/>
          </p:nvSpPr>
          <p:spPr>
            <a:xfrm>
              <a:off x="5521325" y="0"/>
              <a:ext cx="127000" cy="256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76" name="Tekst"/>
            <p:cNvSpPr/>
            <p:nvPr/>
          </p:nvSpPr>
          <p:spPr>
            <a:xfrm>
              <a:off x="522287" y="258762"/>
              <a:ext cx="127001" cy="256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77" name="Tekst"/>
            <p:cNvSpPr/>
            <p:nvPr/>
          </p:nvSpPr>
          <p:spPr>
            <a:xfrm>
              <a:off x="522287" y="515937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78" name="Tekst"/>
            <p:cNvSpPr/>
            <p:nvPr/>
          </p:nvSpPr>
          <p:spPr>
            <a:xfrm>
              <a:off x="522287" y="74136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79" name="Emotie Intensiteit"/>
            <p:cNvSpPr/>
            <p:nvPr/>
          </p:nvSpPr>
          <p:spPr>
            <a:xfrm>
              <a:off x="-97455" y="948966"/>
              <a:ext cx="1376980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Emotie</a:t>
              </a:r>
              <a:r>
                <a:rPr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sz="12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Intensiteit</a:t>
              </a:r>
              <a:endPara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0" name="Tekst"/>
            <p:cNvSpPr/>
            <p:nvPr/>
          </p:nvSpPr>
          <p:spPr>
            <a:xfrm>
              <a:off x="1778000" y="963612"/>
              <a:ext cx="127000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1" name="Tekst"/>
            <p:cNvSpPr/>
            <p:nvPr/>
          </p:nvSpPr>
          <p:spPr>
            <a:xfrm>
              <a:off x="522287" y="118586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2" name="Tekst"/>
            <p:cNvSpPr/>
            <p:nvPr/>
          </p:nvSpPr>
          <p:spPr>
            <a:xfrm>
              <a:off x="522287" y="140811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3" name="Tekst"/>
            <p:cNvSpPr/>
            <p:nvPr/>
          </p:nvSpPr>
          <p:spPr>
            <a:xfrm>
              <a:off x="522287" y="163036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4" name="Tekst"/>
            <p:cNvSpPr/>
            <p:nvPr/>
          </p:nvSpPr>
          <p:spPr>
            <a:xfrm>
              <a:off x="522287" y="1854200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5" name="Tekst"/>
            <p:cNvSpPr/>
            <p:nvPr/>
          </p:nvSpPr>
          <p:spPr>
            <a:xfrm>
              <a:off x="522287" y="2076450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6" name="Tekst"/>
            <p:cNvSpPr/>
            <p:nvPr/>
          </p:nvSpPr>
          <p:spPr>
            <a:xfrm>
              <a:off x="522287" y="2298700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7" name="Tekst"/>
            <p:cNvSpPr/>
            <p:nvPr/>
          </p:nvSpPr>
          <p:spPr>
            <a:xfrm>
              <a:off x="522287" y="2520950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8" name="Tekst"/>
            <p:cNvSpPr/>
            <p:nvPr/>
          </p:nvSpPr>
          <p:spPr>
            <a:xfrm>
              <a:off x="522287" y="2743200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89" name="Patronen"/>
            <p:cNvSpPr/>
            <p:nvPr/>
          </p:nvSpPr>
          <p:spPr>
            <a:xfrm>
              <a:off x="0" y="2963862"/>
              <a:ext cx="911225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5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Patronen</a:t>
              </a:r>
              <a:endPara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0" name="Tekst"/>
            <p:cNvSpPr/>
            <p:nvPr/>
          </p:nvSpPr>
          <p:spPr>
            <a:xfrm>
              <a:off x="1216025" y="2970212"/>
              <a:ext cx="127000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1" name="Tekst"/>
            <p:cNvSpPr/>
            <p:nvPr/>
          </p:nvSpPr>
          <p:spPr>
            <a:xfrm>
              <a:off x="1560512" y="297021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2" name="Tekst"/>
            <p:cNvSpPr/>
            <p:nvPr/>
          </p:nvSpPr>
          <p:spPr>
            <a:xfrm>
              <a:off x="2079625" y="2970212"/>
              <a:ext cx="127000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3" name="Tekst"/>
            <p:cNvSpPr/>
            <p:nvPr/>
          </p:nvSpPr>
          <p:spPr>
            <a:xfrm>
              <a:off x="2597150" y="2970212"/>
              <a:ext cx="127000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4" name="Tekst"/>
            <p:cNvSpPr/>
            <p:nvPr/>
          </p:nvSpPr>
          <p:spPr>
            <a:xfrm>
              <a:off x="3116262" y="297021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5" name="Tekst"/>
            <p:cNvSpPr/>
            <p:nvPr/>
          </p:nvSpPr>
          <p:spPr>
            <a:xfrm>
              <a:off x="3635375" y="2970212"/>
              <a:ext cx="127000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6" name="Tekst"/>
            <p:cNvSpPr/>
            <p:nvPr/>
          </p:nvSpPr>
          <p:spPr>
            <a:xfrm>
              <a:off x="4154487" y="297021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7" name="Tekst"/>
            <p:cNvSpPr/>
            <p:nvPr/>
          </p:nvSpPr>
          <p:spPr>
            <a:xfrm>
              <a:off x="4673600" y="2970212"/>
              <a:ext cx="127000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8" name="Tekst"/>
            <p:cNvSpPr/>
            <p:nvPr/>
          </p:nvSpPr>
          <p:spPr>
            <a:xfrm>
              <a:off x="5192712" y="2970212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199" name="Tekst"/>
            <p:cNvSpPr/>
            <p:nvPr/>
          </p:nvSpPr>
          <p:spPr>
            <a:xfrm>
              <a:off x="5711825" y="2970212"/>
              <a:ext cx="127000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200" name="Tekst"/>
            <p:cNvSpPr/>
            <p:nvPr/>
          </p:nvSpPr>
          <p:spPr>
            <a:xfrm>
              <a:off x="522287" y="3189287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201" name="Tijd"/>
            <p:cNvSpPr/>
            <p:nvPr/>
          </p:nvSpPr>
          <p:spPr>
            <a:xfrm>
              <a:off x="6323257" y="3754154"/>
              <a:ext cx="652463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Tijd</a:t>
              </a:r>
              <a:endPara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2" name="Tekst"/>
            <p:cNvSpPr/>
            <p:nvPr/>
          </p:nvSpPr>
          <p:spPr>
            <a:xfrm>
              <a:off x="1335087" y="3189287"/>
              <a:ext cx="127001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203" name="Lijn"/>
            <p:cNvSpPr/>
            <p:nvPr/>
          </p:nvSpPr>
          <p:spPr>
            <a:xfrm flipH="1">
              <a:off x="517524" y="1179512"/>
              <a:ext cx="2" cy="2733676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4" name="Lijn"/>
            <p:cNvSpPr/>
            <p:nvPr/>
          </p:nvSpPr>
          <p:spPr>
            <a:xfrm>
              <a:off x="517524" y="3865562"/>
              <a:ext cx="5672139" cy="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5" name="Lijn"/>
            <p:cNvSpPr/>
            <p:nvPr/>
          </p:nvSpPr>
          <p:spPr>
            <a:xfrm>
              <a:off x="1825624" y="2754312"/>
              <a:ext cx="328614" cy="422276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6" name="Lijn"/>
            <p:cNvSpPr/>
            <p:nvPr/>
          </p:nvSpPr>
          <p:spPr>
            <a:xfrm flipV="1">
              <a:off x="2078037" y="2201862"/>
              <a:ext cx="495301" cy="822326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7" name="Lijn"/>
            <p:cNvSpPr/>
            <p:nvPr/>
          </p:nvSpPr>
          <p:spPr>
            <a:xfrm>
              <a:off x="2573337" y="2201862"/>
              <a:ext cx="625476" cy="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8" name="Lijn"/>
            <p:cNvSpPr/>
            <p:nvPr/>
          </p:nvSpPr>
          <p:spPr>
            <a:xfrm>
              <a:off x="3198812" y="2201862"/>
              <a:ext cx="693739" cy="50800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9" name="Lijn"/>
            <p:cNvSpPr/>
            <p:nvPr/>
          </p:nvSpPr>
          <p:spPr>
            <a:xfrm flipV="1">
              <a:off x="3506787" y="1827212"/>
              <a:ext cx="825501" cy="61595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0" name="Lijn"/>
            <p:cNvSpPr/>
            <p:nvPr/>
          </p:nvSpPr>
          <p:spPr>
            <a:xfrm>
              <a:off x="4386262" y="1827212"/>
              <a:ext cx="417513" cy="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1" name="Lijn"/>
            <p:cNvSpPr/>
            <p:nvPr/>
          </p:nvSpPr>
          <p:spPr>
            <a:xfrm>
              <a:off x="4803775" y="1827212"/>
              <a:ext cx="428626" cy="484189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2" name="Lijn"/>
            <p:cNvSpPr/>
            <p:nvPr/>
          </p:nvSpPr>
          <p:spPr>
            <a:xfrm flipH="1">
              <a:off x="1274762" y="2754312"/>
              <a:ext cx="550863" cy="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3" name="Lijn"/>
            <p:cNvSpPr/>
            <p:nvPr/>
          </p:nvSpPr>
          <p:spPr>
            <a:xfrm flipH="1">
              <a:off x="703262" y="2754312"/>
              <a:ext cx="571501" cy="101600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16" name="Groepeer"/>
            <p:cNvGrpSpPr/>
            <p:nvPr/>
          </p:nvGrpSpPr>
          <p:grpSpPr>
            <a:xfrm>
              <a:off x="0" y="3170237"/>
              <a:ext cx="1127125" cy="617538"/>
              <a:chOff x="0" y="0"/>
              <a:chExt cx="1127125" cy="617537"/>
            </a:xfrm>
          </p:grpSpPr>
          <p:sp>
            <p:nvSpPr>
              <p:cNvPr id="214" name="Vorm"/>
              <p:cNvSpPr/>
              <p:nvPr/>
            </p:nvSpPr>
            <p:spPr>
              <a:xfrm>
                <a:off x="0" y="0"/>
                <a:ext cx="1127125" cy="61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15" y="0"/>
                    </a:moveTo>
                    <a:lnTo>
                      <a:pt x="16215" y="5386"/>
                    </a:lnTo>
                    <a:lnTo>
                      <a:pt x="0" y="5386"/>
                    </a:lnTo>
                    <a:lnTo>
                      <a:pt x="0" y="16214"/>
                    </a:lnTo>
                    <a:lnTo>
                      <a:pt x="16215" y="16214"/>
                    </a:lnTo>
                    <a:lnTo>
                      <a:pt x="16215" y="21600"/>
                    </a:lnTo>
                    <a:lnTo>
                      <a:pt x="21600" y="10772"/>
                    </a:lnTo>
                    <a:lnTo>
                      <a:pt x="162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Vorm"/>
              <p:cNvSpPr/>
              <p:nvPr/>
            </p:nvSpPr>
            <p:spPr>
              <a:xfrm>
                <a:off x="0" y="0"/>
                <a:ext cx="1127125" cy="61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15" y="0"/>
                    </a:moveTo>
                    <a:lnTo>
                      <a:pt x="16215" y="5386"/>
                    </a:lnTo>
                    <a:lnTo>
                      <a:pt x="0" y="5386"/>
                    </a:lnTo>
                    <a:lnTo>
                      <a:pt x="0" y="16214"/>
                    </a:lnTo>
                    <a:lnTo>
                      <a:pt x="16215" y="16214"/>
                    </a:lnTo>
                    <a:lnTo>
                      <a:pt x="16215" y="21600"/>
                    </a:lnTo>
                    <a:lnTo>
                      <a:pt x="21600" y="10772"/>
                    </a:lnTo>
                    <a:lnTo>
                      <a:pt x="16215" y="0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Emotieregulatie </a:t>
            </a:r>
            <a:b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400" dirty="0">
                <a:ea typeface="Verdana" panose="020B0604030504040204" pitchFamily="34" charset="0"/>
                <a:cs typeface="Verdana" panose="020B0604030504040204" pitchFamily="34" charset="0"/>
              </a:rPr>
              <a:t>kijk samen met de patiënt en systeem wat de emoties doet oplopen en wat helpt om ze te hanteren</a:t>
            </a:r>
            <a:br>
              <a:rPr lang="nl-NL" sz="2400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9374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366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z="3600" b="1" dirty="0"/>
              <a:t>Van BPS naar ERS: Emotie Regulatie Stoornis </a:t>
            </a:r>
            <a:r>
              <a:rPr lang="mr-IN" sz="3600" b="1" dirty="0"/>
              <a:t>–</a:t>
            </a:r>
            <a:r>
              <a:rPr lang="nl-NL" sz="3600" b="1" dirty="0"/>
              <a:t> </a:t>
            </a:r>
            <a:r>
              <a:rPr lang="nl-NL" sz="3600" b="1" dirty="0" err="1"/>
              <a:t>transdiagnostisch</a:t>
            </a:r>
            <a:endParaRPr lang="nl-NL" sz="3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405505"/>
            <a:ext cx="9144000" cy="5452495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nl-NL" dirty="0">
                <a:latin typeface="+mj-lt"/>
              </a:rPr>
              <a:t>Zeer hoge gevoeligheid voor emotionele prikkels (door schema’s/patronen)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dirty="0">
              <a:latin typeface="+mj-lt"/>
            </a:endParaRP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nl-NL" dirty="0">
                <a:latin typeface="+mj-lt"/>
              </a:rPr>
              <a:t>Zeer sterke reactie op emotionele prikkels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  <a:defRPr/>
            </a:pPr>
            <a:endParaRPr lang="nl-NL" dirty="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nl-NL" dirty="0">
                <a:latin typeface="+mj-lt"/>
              </a:rPr>
              <a:t>3.  Een langzaam terugkeren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nl-NL" dirty="0">
                <a:latin typeface="+mj-lt"/>
              </a:rPr>
              <a:t>    naar het emotionele basisniveau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nl-NL" dirty="0">
                <a:latin typeface="+mj-lt"/>
              </a:rPr>
              <a:t>    na emotionele opwinding 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dirty="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nl-NL" dirty="0">
                <a:latin typeface="+mj-lt"/>
                <a:cs typeface="Comic Sans MS"/>
              </a:rPr>
              <a:t>4. Hierdoor stapelen emoties gemakkelijk</a:t>
            </a:r>
          </a:p>
          <a:p>
            <a:pPr>
              <a:defRPr/>
            </a:pPr>
            <a:endParaRPr lang="nl-NL" dirty="0"/>
          </a:p>
        </p:txBody>
      </p:sp>
      <p:pic>
        <p:nvPicPr>
          <p:cNvPr id="44035" name="Picture 10" descr="Bekijk de afbeelding op ware groot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500438"/>
            <a:ext cx="15795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357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6118225" cy="635000"/>
          </a:xfrm>
        </p:spPr>
        <p:txBody>
          <a:bodyPr/>
          <a:lstStyle/>
          <a:p>
            <a:pPr algn="l" eaLnBrk="1" hangingPunct="1"/>
            <a:r>
              <a:rPr lang="nl-NL" altLang="nl-NL" sz="3200" dirty="0"/>
              <a:t>Emotieregulatie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276615" y="1433531"/>
            <a:ext cx="8637921" cy="5424469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nl-NL" altLang="nl-NL" sz="2400" dirty="0"/>
              <a:t>Kan afhankelijk zijn van de ernst van de gebeurtenis</a:t>
            </a:r>
            <a:endParaRPr lang="nl-NL" altLang="nl-NL" sz="2400" b="0" dirty="0"/>
          </a:p>
          <a:p>
            <a:pPr eaLnBrk="1" hangingPunct="1">
              <a:buFont typeface="Arial"/>
              <a:buChar char="•"/>
            </a:pPr>
            <a:r>
              <a:rPr lang="nl-NL" altLang="nl-NL" sz="2400" dirty="0"/>
              <a:t>de interpretatie van de </a:t>
            </a:r>
            <a:r>
              <a:rPr lang="nl-NL" altLang="nl-NL" sz="2400" dirty="0" smtClean="0"/>
              <a:t>gebeurtenis / </a:t>
            </a:r>
            <a:r>
              <a:rPr lang="nl-NL" altLang="nl-NL" sz="2400" dirty="0"/>
              <a:t>schema dat getriggerd wordt</a:t>
            </a:r>
            <a:endParaRPr lang="nl-NL" altLang="nl-NL" sz="2400" b="0" dirty="0"/>
          </a:p>
          <a:p>
            <a:pPr eaLnBrk="1" hangingPunct="1">
              <a:buFont typeface="Arial"/>
              <a:buChar char="•"/>
            </a:pPr>
            <a:r>
              <a:rPr lang="nl-NL" altLang="nl-NL" sz="2400" b="0" dirty="0"/>
              <a:t>de heftigheid van de emotionele respons </a:t>
            </a:r>
            <a:r>
              <a:rPr lang="nl-NL" altLang="nl-NL" sz="2400" dirty="0"/>
              <a:t>en</a:t>
            </a:r>
            <a:endParaRPr lang="nl-NL" altLang="nl-NL" sz="2400" b="0" dirty="0"/>
          </a:p>
          <a:p>
            <a:pPr eaLnBrk="1" hangingPunct="1">
              <a:buFont typeface="Arial"/>
              <a:buChar char="•"/>
            </a:pPr>
            <a:r>
              <a:rPr lang="nl-NL" altLang="nl-NL" sz="2400" b="0" dirty="0"/>
              <a:t>de vaardigheid om deze respons te beïnvloeden.</a:t>
            </a:r>
          </a:p>
          <a:p>
            <a:pPr eaLnBrk="1" hangingPunct="1">
              <a:buFont typeface="Arial"/>
              <a:buChar char="•"/>
            </a:pPr>
            <a:endParaRPr lang="nl-NL" altLang="nl-NL" sz="2400" dirty="0"/>
          </a:p>
          <a:p>
            <a:pPr marL="0" indent="0">
              <a:buNone/>
            </a:pPr>
            <a:r>
              <a:rPr lang="nl-NL" altLang="nl-NL" sz="2400" dirty="0"/>
              <a:t>Patiënten met BPS/ERS zijn in staat hun emoties te reguleren, maar gebruiken daarbij </a:t>
            </a:r>
            <a:r>
              <a:rPr lang="nl-NL" altLang="nl-NL" sz="2400" dirty="0">
                <a:solidFill>
                  <a:srgbClr val="FF0000"/>
                </a:solidFill>
              </a:rPr>
              <a:t>vaardigheden</a:t>
            </a:r>
            <a:r>
              <a:rPr lang="nl-NL" altLang="nl-NL" sz="2400" dirty="0"/>
              <a:t> die schadelijk zijn</a:t>
            </a:r>
          </a:p>
          <a:p>
            <a:r>
              <a:rPr lang="nl-NL" altLang="nl-NL" sz="2000" dirty="0"/>
              <a:t>voor henzelf</a:t>
            </a:r>
          </a:p>
          <a:p>
            <a:r>
              <a:rPr lang="nl-NL" altLang="nl-NL" sz="2000" dirty="0"/>
              <a:t>voor anderen</a:t>
            </a:r>
          </a:p>
          <a:p>
            <a:r>
              <a:rPr lang="nl-NL" altLang="nl-NL" sz="2000" dirty="0"/>
              <a:t>voor hun relaties</a:t>
            </a:r>
          </a:p>
          <a:p>
            <a:pPr marL="0" indent="0" eaLnBrk="1" hangingPunct="1">
              <a:buNone/>
            </a:pPr>
            <a:endParaRPr lang="nl-NL" altLang="nl-NL" sz="2400" b="0" dirty="0"/>
          </a:p>
        </p:txBody>
      </p:sp>
    </p:spTree>
    <p:extLst>
      <p:ext uri="{BB962C8B-B14F-4D97-AF65-F5344CB8AC3E}">
        <p14:creationId xmlns:p14="http://schemas.microsoft.com/office/powerpoint/2010/main" val="2188095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1"/>
            <a:ext cx="7901964" cy="1040216"/>
          </a:xfrm>
        </p:spPr>
        <p:txBody>
          <a:bodyPr/>
          <a:lstStyle/>
          <a:p>
            <a:pPr algn="l" eaLnBrk="1" hangingPunct="1"/>
            <a:r>
              <a:rPr lang="nl-NL" altLang="nl-NL" sz="3200" dirty="0"/>
              <a:t>Destructieve emotieregulatie</a:t>
            </a:r>
            <a:br>
              <a:rPr lang="nl-NL" altLang="nl-NL" sz="3200" dirty="0"/>
            </a:br>
            <a:r>
              <a:rPr lang="nl-NL" altLang="nl-NL" sz="3200" dirty="0"/>
              <a:t>vaardigheden bij ERS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2770"/>
            <a:ext cx="9144000" cy="5153516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nl-NL" altLang="nl-NL" sz="2400" b="0" dirty="0"/>
              <a:t>Deze vaardigheden hebben echter allemaal hun nut bewezen.</a:t>
            </a:r>
          </a:p>
          <a:p>
            <a:pPr eaLnBrk="1" hangingPunct="1">
              <a:buFontTx/>
              <a:buChar char="•"/>
            </a:pPr>
            <a:r>
              <a:rPr lang="nl-NL" altLang="nl-NL" sz="2400" b="0" dirty="0"/>
              <a:t>Andere vaardigheden waren tot op heden niet effectief genoeg om ze te vervangen.</a:t>
            </a:r>
          </a:p>
          <a:p>
            <a:pPr>
              <a:buFontTx/>
              <a:buChar char="•"/>
            </a:pPr>
            <a:r>
              <a:rPr lang="nl-NL" altLang="nl-NL" sz="2400" dirty="0"/>
              <a:t>Ze zijn echter ook ineffectief vanwege de lange termijn schadelijke gevolgen</a:t>
            </a:r>
          </a:p>
          <a:p>
            <a:pPr marL="0" indent="0">
              <a:buNone/>
            </a:pPr>
            <a:endParaRPr lang="nl-NL" altLang="nl-NL" sz="2400" b="0" dirty="0"/>
          </a:p>
          <a:p>
            <a:pPr>
              <a:buFontTx/>
              <a:buChar char="•"/>
            </a:pPr>
            <a:r>
              <a:rPr lang="nl-NL" altLang="nl-NL" sz="2400" dirty="0"/>
              <a:t>Scepsis om deze los te laten en nieuwe vaardigheden uit te proberen.</a:t>
            </a:r>
          </a:p>
          <a:p>
            <a:pPr>
              <a:buFontTx/>
              <a:buChar char="•"/>
            </a:pPr>
            <a:r>
              <a:rPr lang="nl-NL" altLang="nl-NL" sz="2400" dirty="0"/>
              <a:t>Wens om beter emoties onder controle te krijgen en een stabieler leven te leven.</a:t>
            </a:r>
          </a:p>
          <a:p>
            <a:pPr>
              <a:buFontTx/>
              <a:buChar char="•"/>
            </a:pPr>
            <a:r>
              <a:rPr lang="nl-NL" altLang="nl-NL" sz="2400" dirty="0"/>
              <a:t>Geen tijd om natuurlijk beloop af te wachten</a:t>
            </a:r>
          </a:p>
          <a:p>
            <a:pPr>
              <a:buFontTx/>
              <a:buChar char="•"/>
            </a:pPr>
            <a:endParaRPr lang="nl-NL" altLang="nl-NL" sz="2400" b="0" dirty="0"/>
          </a:p>
          <a:p>
            <a:pPr eaLnBrk="1" hangingPunct="1">
              <a:buNone/>
            </a:pPr>
            <a:endParaRPr lang="nl-NL" altLang="nl-NL" sz="2400" b="0" dirty="0"/>
          </a:p>
        </p:txBody>
      </p:sp>
    </p:spTree>
    <p:extLst>
      <p:ext uri="{BB962C8B-B14F-4D97-AF65-F5344CB8AC3E}">
        <p14:creationId xmlns:p14="http://schemas.microsoft.com/office/powerpoint/2010/main" val="771769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“IK REAGEER HELEMAAL NIET EMOTIONEEL !!!”"/>
          <p:cNvSpPr>
            <a:spLocks noGrp="1"/>
          </p:cNvSpPr>
          <p:nvPr>
            <p:ph type="body" sz="quarter" idx="4294967295"/>
          </p:nvPr>
        </p:nvSpPr>
        <p:spPr>
          <a:xfrm>
            <a:off x="2800351" y="5013325"/>
            <a:ext cx="5737860" cy="1085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457200">
              <a:lnSpc>
                <a:spcPts val="1200"/>
              </a:lnSpc>
              <a:spcBef>
                <a:spcPts val="800"/>
              </a:spcBef>
              <a:buSzTx/>
              <a:buNone/>
              <a:defRPr sz="1400"/>
            </a:pPr>
            <a:r>
              <a:rPr b="1"/>
              <a:t>“IK REAGEER HELEMAAL NIET EMOTIONEEL !!!”</a:t>
            </a:r>
          </a:p>
        </p:txBody>
      </p:sp>
      <p:pic>
        <p:nvPicPr>
          <p:cNvPr id="290" name="niet emotioneel 2.png" descr="niet emotioneel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187" y="436562"/>
            <a:ext cx="5859463" cy="4156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el van de training"/>
          <p:cNvSpPr>
            <a:spLocks noGrp="1"/>
          </p:cNvSpPr>
          <p:nvPr>
            <p:ph type="title" idx="4294967295"/>
          </p:nvPr>
        </p:nvSpPr>
        <p:spPr>
          <a:xfrm>
            <a:off x="539750" y="188913"/>
            <a:ext cx="8604250" cy="7191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dirty="0" err="1"/>
              <a:t>Doel</a:t>
            </a:r>
            <a:r>
              <a:rPr dirty="0"/>
              <a:t> van de </a:t>
            </a:r>
            <a:r>
              <a:rPr lang="nl-NL" dirty="0"/>
              <a:t>VERS-</a:t>
            </a:r>
            <a:r>
              <a:rPr dirty="0"/>
              <a:t>training</a:t>
            </a:r>
          </a:p>
        </p:txBody>
      </p:sp>
      <p:sp>
        <p:nvSpPr>
          <p:cNvPr id="296" name="VERGROTEN van STABILITEIT EN GEVOEL VAN…"/>
          <p:cNvSpPr>
            <a:spLocks noGrp="1"/>
          </p:cNvSpPr>
          <p:nvPr>
            <p:ph type="body" idx="4294967295"/>
          </p:nvPr>
        </p:nvSpPr>
        <p:spPr>
          <a:xfrm>
            <a:off x="395288" y="1250950"/>
            <a:ext cx="8748712" cy="59499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86968">
              <a:lnSpc>
                <a:spcPct val="90000"/>
              </a:lnSpc>
              <a:buNone/>
              <a:defRPr sz="1940" b="0"/>
            </a:pPr>
            <a:r>
              <a:rPr dirty="0"/>
              <a:t>VERGROTEN van STABILITEIT EN GEVOEL VAN</a:t>
            </a:r>
            <a:r>
              <a:rPr lang="nl-NL" dirty="0"/>
              <a:t> </a:t>
            </a:r>
            <a:r>
              <a:rPr dirty="0"/>
              <a:t>IDENTITEIT EN CONTROLE</a:t>
            </a:r>
            <a:endParaRPr lang="nl-NL" dirty="0"/>
          </a:p>
          <a:p>
            <a:pPr marL="332613" indent="-332613" defTabSz="886968">
              <a:lnSpc>
                <a:spcPct val="90000"/>
              </a:lnSpc>
              <a:buSzPct val="100000"/>
              <a:buChar char="•"/>
              <a:defRPr sz="2328" b="0"/>
            </a:pPr>
            <a:endParaRPr dirty="0"/>
          </a:p>
          <a:p>
            <a:pPr marL="332613" indent="-332613" defTabSz="886968">
              <a:spcBef>
                <a:spcPts val="500"/>
              </a:spcBef>
              <a:buSzPct val="100000"/>
              <a:buChar char="•"/>
              <a:defRPr sz="2328" b="0"/>
            </a:pPr>
            <a:r>
              <a:rPr dirty="0" err="1"/>
              <a:t>Besef</a:t>
            </a:r>
            <a:r>
              <a:rPr dirty="0"/>
              <a:t> van </a:t>
            </a:r>
            <a:r>
              <a:rPr dirty="0" err="1"/>
              <a:t>kwetsbaarheid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hiernaar</a:t>
            </a:r>
            <a:r>
              <a:rPr dirty="0"/>
              <a:t> </a:t>
            </a:r>
            <a:r>
              <a:rPr dirty="0" err="1"/>
              <a:t>leren</a:t>
            </a:r>
            <a:r>
              <a:rPr dirty="0"/>
              <a:t> </a:t>
            </a:r>
            <a:r>
              <a:rPr dirty="0" err="1"/>
              <a:t>leven</a:t>
            </a:r>
            <a:r>
              <a:rPr dirty="0"/>
              <a:t>: </a:t>
            </a:r>
            <a:r>
              <a:rPr dirty="0" err="1"/>
              <a:t>meer</a:t>
            </a:r>
            <a:r>
              <a:rPr dirty="0"/>
              <a:t> </a:t>
            </a:r>
            <a:r>
              <a:rPr dirty="0" err="1"/>
              <a:t>evenwicht</a:t>
            </a:r>
            <a:r>
              <a:rPr dirty="0"/>
              <a:t> in het </a:t>
            </a:r>
            <a:r>
              <a:rPr dirty="0" err="1"/>
              <a:t>leven</a:t>
            </a:r>
            <a:r>
              <a:rPr dirty="0"/>
              <a:t> </a:t>
            </a:r>
            <a:r>
              <a:rPr dirty="0" err="1"/>
              <a:t>aanbrengen</a:t>
            </a:r>
            <a:r>
              <a:rPr dirty="0"/>
              <a:t> op de diverse </a:t>
            </a:r>
            <a:r>
              <a:rPr dirty="0" err="1"/>
              <a:t>levensgebieden</a:t>
            </a:r>
            <a:r>
              <a:rPr dirty="0"/>
              <a:t> die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. </a:t>
            </a:r>
          </a:p>
          <a:p>
            <a:pPr marL="332613" indent="-332613" defTabSz="886968">
              <a:spcBef>
                <a:spcPts val="500"/>
              </a:spcBef>
              <a:buSzPct val="100000"/>
              <a:buChar char="•"/>
              <a:defRPr sz="2328" b="0"/>
            </a:pPr>
            <a:r>
              <a:rPr dirty="0" err="1"/>
              <a:t>Vergroten</a:t>
            </a:r>
            <a:r>
              <a:rPr dirty="0"/>
              <a:t> van </a:t>
            </a:r>
            <a:r>
              <a:rPr dirty="0" err="1"/>
              <a:t>emotieregulatievaardigheden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probleemoplossingsvaardigheden</a:t>
            </a:r>
            <a:endParaRPr lang="nl-NL" dirty="0"/>
          </a:p>
          <a:p>
            <a:pPr marL="332613" indent="-332613" defTabSz="886968">
              <a:spcBef>
                <a:spcPts val="500"/>
              </a:spcBef>
              <a:buSzPct val="100000"/>
              <a:buChar char="•"/>
              <a:defRPr sz="2328" b="0"/>
            </a:pP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stabiel</a:t>
            </a:r>
            <a:r>
              <a:rPr dirty="0"/>
              <a:t> </a:t>
            </a:r>
            <a:r>
              <a:rPr dirty="0" err="1"/>
              <a:t>gevoel</a:t>
            </a:r>
            <a:r>
              <a:rPr dirty="0"/>
              <a:t> van </a:t>
            </a:r>
            <a:r>
              <a:rPr dirty="0" err="1"/>
              <a:t>eigenwaarde</a:t>
            </a:r>
            <a:r>
              <a:rPr dirty="0"/>
              <a:t> </a:t>
            </a:r>
            <a:r>
              <a:rPr dirty="0" err="1"/>
              <a:t>ontwikkelen</a:t>
            </a:r>
            <a:endParaRPr dirty="0"/>
          </a:p>
          <a:p>
            <a:pPr marL="332613" indent="-332613" defTabSz="886968">
              <a:spcBef>
                <a:spcPts val="500"/>
              </a:spcBef>
              <a:buSzPct val="100000"/>
              <a:buChar char="•"/>
              <a:defRPr sz="2328" b="0"/>
            </a:pPr>
            <a:r>
              <a:rPr dirty="0" err="1"/>
              <a:t>Beter</a:t>
            </a:r>
            <a:r>
              <a:rPr dirty="0"/>
              <a:t> om </a:t>
            </a:r>
            <a:r>
              <a:rPr dirty="0" err="1"/>
              <a:t>kunnen</a:t>
            </a:r>
            <a:r>
              <a:rPr dirty="0"/>
              <a:t> </a:t>
            </a:r>
            <a:r>
              <a:rPr dirty="0" err="1"/>
              <a:t>gaan</a:t>
            </a:r>
            <a:r>
              <a:rPr dirty="0"/>
              <a:t> met </a:t>
            </a:r>
            <a:r>
              <a:rPr dirty="0" err="1"/>
              <a:t>anderen</a:t>
            </a:r>
            <a:endParaRPr dirty="0"/>
          </a:p>
          <a:p>
            <a:pPr marL="332613" indent="-332613" defTabSz="886968">
              <a:spcBef>
                <a:spcPts val="500"/>
              </a:spcBef>
              <a:buSzPct val="100000"/>
              <a:buChar char="•"/>
              <a:defRPr sz="2328" b="0"/>
            </a:pP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zinvol</a:t>
            </a:r>
            <a:r>
              <a:rPr dirty="0"/>
              <a:t> </a:t>
            </a:r>
            <a:r>
              <a:rPr dirty="0" err="1"/>
              <a:t>bestaan</a:t>
            </a:r>
            <a:r>
              <a:rPr dirty="0"/>
              <a:t> op </a:t>
            </a:r>
            <a:r>
              <a:rPr dirty="0" err="1"/>
              <a:t>kunnen</a:t>
            </a:r>
            <a:r>
              <a:rPr dirty="0"/>
              <a:t> </a:t>
            </a:r>
            <a:r>
              <a:rPr dirty="0" err="1"/>
              <a:t>bouwen</a:t>
            </a:r>
            <a:endParaRPr dirty="0"/>
          </a:p>
          <a:p>
            <a:pPr marL="0" indent="0" defTabSz="886968">
              <a:lnSpc>
                <a:spcPct val="90000"/>
              </a:lnSpc>
              <a:spcBef>
                <a:spcPts val="500"/>
              </a:spcBef>
              <a:buNone/>
              <a:defRPr sz="2328" b="0"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build="p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Vers17.png" descr="Vers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050" y="152400"/>
            <a:ext cx="4824413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ehandeling"/>
          <p:cNvSpPr>
            <a:spLocks noGrp="1"/>
          </p:cNvSpPr>
          <p:nvPr>
            <p:ph type="title" idx="4294967295"/>
          </p:nvPr>
        </p:nvSpPr>
        <p:spPr>
          <a:xfrm>
            <a:off x="682625" y="352425"/>
            <a:ext cx="8461375" cy="9890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100"/>
              </a:spcBef>
              <a:defRPr sz="3600"/>
            </a:lvl1pPr>
          </a:lstStyle>
          <a:p>
            <a:pPr algn="l"/>
            <a:r>
              <a:rPr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Behandeling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6" name="25 jaar geleden: “persoonlijkheidsstoornis levenslang”…"/>
          <p:cNvSpPr>
            <a:spLocks noGrp="1"/>
          </p:cNvSpPr>
          <p:nvPr>
            <p:ph type="body" idx="4294967295"/>
          </p:nvPr>
        </p:nvSpPr>
        <p:spPr>
          <a:xfrm>
            <a:off x="251460" y="1268413"/>
            <a:ext cx="8892540" cy="54737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jaar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geleden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“</a:t>
            </a:r>
            <a:r>
              <a:rPr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persoonlijkheidsstoornis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levenslang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b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Nu: </a:t>
            </a:r>
            <a:r>
              <a:rPr lang="nl-NL" b="1" dirty="0" smtClean="0">
                <a:latin typeface="Tahoma"/>
                <a:ea typeface="Verdana" panose="020B0604030504040204" pitchFamily="34" charset="0"/>
                <a:cs typeface="Verdana" panose="020B0604030504040204" pitchFamily="34" charset="0"/>
              </a:rPr>
              <a:t>effectieve 5 </a:t>
            </a:r>
            <a:r>
              <a:rPr lang="nl-NL" b="1" dirty="0" err="1" smtClean="0">
                <a:latin typeface="Tahoma"/>
                <a:ea typeface="Verdana" panose="020B0604030504040204" pitchFamily="34" charset="0"/>
                <a:cs typeface="Verdana" panose="020B0604030504040204" pitchFamily="34" charset="0"/>
              </a:rPr>
              <a:t>psychotherapieen</a:t>
            </a:r>
            <a:r>
              <a:rPr lang="nl-NL" b="1" dirty="0" smtClean="0">
                <a:latin typeface="Tahoma"/>
                <a:ea typeface="Verdana" panose="020B0604030504040204" pitchFamily="34" charset="0"/>
                <a:cs typeface="Verdana" panose="020B0604030504040204" pitchFamily="34" charset="0"/>
              </a:rPr>
              <a:t>/behandelingen</a:t>
            </a:r>
          </a:p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(zie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b="1" dirty="0">
                <a:ea typeface="Verdana" panose="020B0604030504040204" pitchFamily="34" charset="0"/>
                <a:cs typeface="Verdana" panose="020B0604030504040204" pitchFamily="34" charset="0"/>
              </a:rPr>
              <a:t>orgstandaard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Dialectische Gedragstherapie (DGT) </a:t>
            </a:r>
            <a:endParaRPr lang="nl-NL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(STEPPS)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Mentalization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Based Therapy (MBT)</a:t>
            </a:r>
          </a:p>
          <a:p>
            <a:pPr marL="0" indent="0"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Schema Focused Therapy (SFT)</a:t>
            </a:r>
          </a:p>
          <a:p>
            <a:pPr marL="0" indent="0"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Transference Focused Psychotherapy (TFP).</a:t>
            </a:r>
          </a:p>
          <a:p>
            <a:pPr marL="0" indent="0">
              <a:defRPr b="0">
                <a:latin typeface="Tahoma"/>
                <a:ea typeface="Tahoma"/>
                <a:cs typeface="Tahoma"/>
                <a:sym typeface="Tahoma"/>
              </a:defRPr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defRPr>
                <a:latin typeface="Tahoma"/>
                <a:ea typeface="Tahoma"/>
                <a:cs typeface="Tahoma"/>
                <a:sym typeface="Tahoma"/>
              </a:defRPr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behandelingen </a:t>
            </a:r>
            <a:r>
              <a:rPr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ongeveer 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</a:t>
            </a:r>
            <a:r>
              <a:rPr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effectief</a:t>
            </a:r>
            <a:endParaRPr lang="nl-NL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andaar 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 behandelingen ontwikkeld zijn 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de gemeenschappelijk werkzame factoren bevatten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nl-NL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endParaRPr lang="nl-NL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 lang="nl-NL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GIT-PD</a:t>
            </a:r>
            <a:r>
              <a:rPr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Kenniscentrum Persoonlijkheidsstoornissen, </a:t>
            </a:r>
          </a:p>
          <a:p>
            <a:pPr marL="0" indent="0">
              <a:buNone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Gunderson, GCP van </a:t>
            </a:r>
            <a:r>
              <a:rPr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Livesly, 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Bateman):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VERS praktisch"/>
          <p:cNvSpPr>
            <a:spLocks noGrp="1"/>
          </p:cNvSpPr>
          <p:nvPr>
            <p:ph type="title" idx="4294967295"/>
          </p:nvPr>
        </p:nvSpPr>
        <p:spPr>
          <a:xfrm>
            <a:off x="620485" y="637722"/>
            <a:ext cx="6118225" cy="635000"/>
          </a:xfrm>
          <a:prstGeom prst="rect">
            <a:avLst/>
          </a:prstGeom>
        </p:spPr>
        <p:txBody>
          <a:bodyPr lIns="45719" tIns="45719" rIns="45719" bIns="45719" anchor="ctr">
            <a:normAutofit fontScale="90000"/>
          </a:bodyPr>
          <a:lstStyle>
            <a:lvl1pPr defTabSz="804672">
              <a:lnSpc>
                <a:spcPts val="4300"/>
              </a:lnSpc>
              <a:spcBef>
                <a:spcPts val="2200"/>
              </a:spcBef>
              <a:defRPr sz="3696"/>
            </a:lvl1pPr>
          </a:lstStyle>
          <a:p>
            <a:pPr algn="l"/>
            <a:r>
              <a:rPr dirty="0"/>
              <a:t>VERS </a:t>
            </a:r>
            <a:r>
              <a:rPr dirty="0" err="1"/>
              <a:t>praktisch</a:t>
            </a:r>
            <a:endParaRPr dirty="0"/>
          </a:p>
        </p:txBody>
      </p:sp>
      <p:sp>
        <p:nvSpPr>
          <p:cNvPr id="301" name="De training, 19 weken 1x per week…"/>
          <p:cNvSpPr>
            <a:spLocks noGrp="1"/>
          </p:cNvSpPr>
          <p:nvPr>
            <p:ph type="body" idx="4294967295"/>
          </p:nvPr>
        </p:nvSpPr>
        <p:spPr>
          <a:xfrm>
            <a:off x="275167" y="1449917"/>
            <a:ext cx="8060568" cy="483363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/>
              <a:t>De </a:t>
            </a:r>
            <a:r>
              <a:rPr dirty="0" smtClean="0"/>
              <a:t>training</a:t>
            </a:r>
            <a:r>
              <a:rPr lang="nl-NL" dirty="0" smtClean="0"/>
              <a:t>: Basis-VERS 10 lessen wekelijks</a:t>
            </a:r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 smtClean="0"/>
              <a:t>Gedurende </a:t>
            </a:r>
            <a:r>
              <a:rPr dirty="0"/>
              <a:t>2,5 uur</a:t>
            </a:r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 err="1"/>
              <a:t>Huiswerk</a:t>
            </a:r>
            <a:r>
              <a:rPr dirty="0"/>
              <a:t>: </a:t>
            </a:r>
            <a:r>
              <a:rPr dirty="0" err="1"/>
              <a:t>oefenen</a:t>
            </a:r>
            <a:r>
              <a:rPr dirty="0"/>
              <a:t>, </a:t>
            </a:r>
            <a:r>
              <a:rPr dirty="0" err="1"/>
              <a:t>oefenen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nog </a:t>
            </a:r>
            <a:r>
              <a:rPr dirty="0" err="1"/>
              <a:t>eens</a:t>
            </a:r>
            <a:r>
              <a:rPr dirty="0"/>
              <a:t> </a:t>
            </a:r>
            <a:r>
              <a:rPr dirty="0" err="1"/>
              <a:t>oefenen</a:t>
            </a:r>
            <a:r>
              <a:rPr dirty="0"/>
              <a:t> – </a:t>
            </a:r>
            <a:r>
              <a:rPr dirty="0" err="1"/>
              <a:t>Huiswerk</a:t>
            </a:r>
            <a:r>
              <a:rPr dirty="0"/>
              <a:t> </a:t>
            </a:r>
            <a:r>
              <a:rPr dirty="0" err="1"/>
              <a:t>nakijken</a:t>
            </a:r>
            <a:r>
              <a:rPr dirty="0"/>
              <a:t> </a:t>
            </a:r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 err="1"/>
              <a:t>Samenwerking</a:t>
            </a:r>
            <a:r>
              <a:rPr dirty="0"/>
              <a:t> met de </a:t>
            </a:r>
            <a:r>
              <a:rPr dirty="0" err="1"/>
              <a:t>steungroep</a:t>
            </a:r>
            <a:endParaRPr dirty="0"/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 err="1"/>
              <a:t>Evt</a:t>
            </a:r>
            <a:r>
              <a:rPr dirty="0"/>
              <a:t>. (</a:t>
            </a:r>
            <a:r>
              <a:rPr dirty="0" err="1"/>
              <a:t>begeleid</a:t>
            </a:r>
            <a:r>
              <a:rPr dirty="0"/>
              <a:t>) </a:t>
            </a:r>
            <a:r>
              <a:rPr dirty="0" err="1"/>
              <a:t>huiswerkuur</a:t>
            </a:r>
            <a:r>
              <a:rPr dirty="0"/>
              <a:t> </a:t>
            </a:r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 err="1"/>
              <a:t>Huiswerk</a:t>
            </a:r>
            <a:r>
              <a:rPr dirty="0"/>
              <a:t> </a:t>
            </a:r>
            <a:r>
              <a:rPr dirty="0" err="1"/>
              <a:t>wordt</a:t>
            </a:r>
            <a:r>
              <a:rPr dirty="0"/>
              <a:t> </a:t>
            </a:r>
            <a:r>
              <a:rPr dirty="0" err="1"/>
              <a:t>nagekeken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voorzien</a:t>
            </a:r>
            <a:r>
              <a:rPr dirty="0"/>
              <a:t> van </a:t>
            </a:r>
            <a:r>
              <a:rPr dirty="0" err="1"/>
              <a:t>commentaar</a:t>
            </a:r>
            <a:endParaRPr dirty="0"/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/>
              <a:t>Twee trainers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De VERS bestaat uit 3 stappen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8497888" cy="1028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900"/>
              </a:spcBef>
              <a:defRPr sz="3200"/>
            </a:lvl1pPr>
          </a:lstStyle>
          <a:p>
            <a:r>
              <a:rPr sz="3600" dirty="0"/>
              <a:t>VERS bestaat uit </a:t>
            </a:r>
            <a:r>
              <a:rPr lang="nl-NL" sz="3600" dirty="0" smtClean="0"/>
              <a:t>4</a:t>
            </a:r>
            <a:r>
              <a:rPr sz="3600" dirty="0" smtClean="0"/>
              <a:t> </a:t>
            </a:r>
            <a:r>
              <a:rPr sz="3600" dirty="0"/>
              <a:t>stappen</a:t>
            </a:r>
          </a:p>
        </p:txBody>
      </p:sp>
      <p:sp>
        <p:nvSpPr>
          <p:cNvPr id="304" name="Besef van Kwetsbaarheid…"/>
          <p:cNvSpPr>
            <a:spLocks noGrp="1"/>
          </p:cNvSpPr>
          <p:nvPr>
            <p:ph type="body" idx="4294967295"/>
          </p:nvPr>
        </p:nvSpPr>
        <p:spPr>
          <a:xfrm>
            <a:off x="0" y="1112838"/>
            <a:ext cx="9144000" cy="5516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spcBef>
                <a:spcPts val="500"/>
              </a:spcBef>
              <a:buSzPct val="100000"/>
              <a:buAutoNum type="arabicPeriod"/>
              <a:defRPr sz="2400"/>
            </a:pPr>
            <a:r>
              <a:rPr sz="2800" dirty="0" err="1"/>
              <a:t>Besef</a:t>
            </a:r>
            <a:r>
              <a:rPr sz="2800" dirty="0"/>
              <a:t> van </a:t>
            </a:r>
            <a:r>
              <a:rPr sz="2800" dirty="0" err="1"/>
              <a:t>Kwetsbaarheid</a:t>
            </a:r>
            <a:endParaRPr sz="2800" dirty="0"/>
          </a:p>
          <a:p>
            <a:pPr marL="514350" indent="-514350">
              <a:spcBef>
                <a:spcPts val="500"/>
              </a:spcBef>
              <a:buFont typeface="+mj-lt"/>
              <a:buAutoNum type="arabicPeriod"/>
            </a:pPr>
            <a:r>
              <a:rPr sz="2800" dirty="0"/>
              <a:t>5 </a:t>
            </a:r>
            <a:r>
              <a:rPr sz="2800" dirty="0" err="1"/>
              <a:t>Emotieregulatievaardigheden</a:t>
            </a:r>
            <a:endParaRPr sz="2800" dirty="0"/>
          </a:p>
          <a:p>
            <a:pPr marL="514350" indent="-514350">
              <a:spcBef>
                <a:spcPts val="500"/>
              </a:spcBef>
              <a:buFont typeface="+mj-lt"/>
              <a:buAutoNum type="arabicPeriod"/>
            </a:pPr>
            <a:r>
              <a:rPr sz="2800" dirty="0"/>
              <a:t>9 </a:t>
            </a:r>
            <a:r>
              <a:rPr sz="2800" dirty="0" smtClean="0"/>
              <a:t>Gedragsvaardigheden</a:t>
            </a:r>
            <a:r>
              <a:rPr lang="nl-NL" sz="2800" dirty="0" smtClean="0"/>
              <a:t> VERS I / 4 Basis-VERS</a:t>
            </a:r>
          </a:p>
          <a:p>
            <a:pPr marL="514350" indent="-514350">
              <a:spcBef>
                <a:spcPts val="500"/>
              </a:spcBef>
              <a:buFont typeface="+mj-lt"/>
              <a:buAutoNum type="arabicPeriod"/>
            </a:pPr>
            <a:r>
              <a:rPr lang="nl-NL" sz="2800" dirty="0" smtClean="0"/>
              <a:t>Emotiehanteringsplan</a:t>
            </a:r>
            <a:endParaRPr sz="2400" dirty="0"/>
          </a:p>
          <a:p>
            <a:pPr marL="0" indent="0">
              <a:spcBef>
                <a:spcPts val="500"/>
              </a:spcBef>
              <a:buNone/>
              <a:defRPr b="0"/>
            </a:pPr>
            <a:endParaRPr lang="nl-NL" sz="2400" dirty="0" smtClean="0"/>
          </a:p>
          <a:p>
            <a:pPr marL="0" indent="0">
              <a:spcBef>
                <a:spcPts val="500"/>
              </a:spcBef>
              <a:buNone/>
              <a:defRPr b="0"/>
            </a:pPr>
            <a:endParaRPr sz="2400" dirty="0"/>
          </a:p>
          <a:p>
            <a:pPr marL="0" indent="0">
              <a:buNone/>
              <a:defRPr b="0"/>
            </a:pPr>
            <a:r>
              <a:rPr lang="nl-NL" sz="2400" dirty="0" smtClean="0"/>
              <a:t>Emotiehanteringsplan: </a:t>
            </a:r>
            <a:r>
              <a:rPr sz="2400" dirty="0" smtClean="0"/>
              <a:t>Hoe </a:t>
            </a:r>
            <a:r>
              <a:rPr sz="2400" dirty="0"/>
              <a:t>zien mijn </a:t>
            </a:r>
            <a:r>
              <a:rPr lang="nl-NL" sz="2400" dirty="0"/>
              <a:t>oplopende pannetjes</a:t>
            </a:r>
            <a:r>
              <a:rPr sz="2400" dirty="0"/>
              <a:t> </a:t>
            </a:r>
            <a:r>
              <a:rPr sz="2400" dirty="0" err="1"/>
              <a:t>er</a:t>
            </a:r>
            <a:r>
              <a:rPr sz="2400" dirty="0"/>
              <a:t> in het </a:t>
            </a:r>
            <a:r>
              <a:rPr sz="2400" dirty="0" err="1"/>
              <a:t>algemeen</a:t>
            </a:r>
            <a:r>
              <a:rPr sz="2400" dirty="0"/>
              <a:t> </a:t>
            </a:r>
            <a:r>
              <a:rPr sz="2400" dirty="0" err="1"/>
              <a:t>uit</a:t>
            </a:r>
            <a:r>
              <a:rPr sz="2400" dirty="0"/>
              <a:t>,</a:t>
            </a:r>
            <a:r>
              <a:rPr lang="nl-NL" sz="2400" dirty="0"/>
              <a:t> </a:t>
            </a:r>
            <a:r>
              <a:rPr sz="2400" dirty="0"/>
              <a:t>en wat kan ik zelf doen en wat kunnen anderen doen om deze zo goed </a:t>
            </a:r>
            <a:r>
              <a:rPr sz="2400" dirty="0" smtClean="0"/>
              <a:t>mogelijk </a:t>
            </a:r>
            <a:r>
              <a:rPr sz="2400" dirty="0"/>
              <a:t>te hanteren</a:t>
            </a:r>
            <a:r>
              <a:rPr sz="2400" b="1" dirty="0"/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tap 1: Besef van Kwetsbaarheid"/>
          <p:cNvSpPr>
            <a:spLocks noGrp="1"/>
          </p:cNvSpPr>
          <p:nvPr>
            <p:ph type="title" idx="4294967295"/>
          </p:nvPr>
        </p:nvSpPr>
        <p:spPr>
          <a:xfrm>
            <a:off x="0" y="520700"/>
            <a:ext cx="8532813" cy="8715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spcBef>
                <a:spcPts val="2100"/>
              </a:spcBef>
              <a:defRPr sz="3600"/>
            </a:lvl1pPr>
          </a:lstStyle>
          <a:p>
            <a:r>
              <a:rPr dirty="0" err="1"/>
              <a:t>Stap</a:t>
            </a:r>
            <a:r>
              <a:rPr dirty="0"/>
              <a:t> 1: </a:t>
            </a:r>
            <a:r>
              <a:rPr dirty="0" err="1"/>
              <a:t>Besef</a:t>
            </a:r>
            <a:r>
              <a:rPr dirty="0"/>
              <a:t> van </a:t>
            </a:r>
            <a:r>
              <a:rPr dirty="0" err="1"/>
              <a:t>Kwetsbaarheid</a:t>
            </a:r>
            <a:endParaRPr dirty="0"/>
          </a:p>
        </p:txBody>
      </p:sp>
      <p:sp>
        <p:nvSpPr>
          <p:cNvPr id="307" name="Er is een biologische kwetsbaarheid…"/>
          <p:cNvSpPr>
            <a:spLocks noGrp="1"/>
          </p:cNvSpPr>
          <p:nvPr>
            <p:ph type="body" idx="4294967295"/>
          </p:nvPr>
        </p:nvSpPr>
        <p:spPr>
          <a:xfrm>
            <a:off x="0" y="1800225"/>
            <a:ext cx="8712200" cy="479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Er</a:t>
            </a:r>
            <a:r>
              <a:rPr sz="2400" dirty="0"/>
              <a:t> is </a:t>
            </a:r>
            <a:r>
              <a:rPr sz="2400" dirty="0" err="1"/>
              <a:t>een</a:t>
            </a:r>
            <a:r>
              <a:rPr sz="2400" dirty="0"/>
              <a:t> </a:t>
            </a:r>
            <a:r>
              <a:rPr sz="2400" dirty="0" err="1"/>
              <a:t>biologische</a:t>
            </a:r>
            <a:r>
              <a:rPr sz="2400" dirty="0"/>
              <a:t> </a:t>
            </a:r>
            <a:r>
              <a:rPr sz="2400" dirty="0" err="1"/>
              <a:t>kwetsbaarheid</a:t>
            </a:r>
            <a:r>
              <a:rPr sz="2400" dirty="0"/>
              <a:t>  </a:t>
            </a:r>
            <a:endParaRPr lang="nl-NL" sz="2400" dirty="0"/>
          </a:p>
          <a:p>
            <a:pPr marL="457200" indent="-457200"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Emoties</a:t>
            </a:r>
            <a:r>
              <a:rPr sz="2400" dirty="0"/>
              <a:t> </a:t>
            </a:r>
            <a:r>
              <a:rPr sz="2400" dirty="0" err="1"/>
              <a:t>lopen</a:t>
            </a:r>
            <a:r>
              <a:rPr sz="2400" dirty="0"/>
              <a:t> </a:t>
            </a:r>
            <a:r>
              <a:rPr sz="2400" dirty="0" err="1"/>
              <a:t>snel</a:t>
            </a:r>
            <a:r>
              <a:rPr sz="2400" dirty="0"/>
              <a:t> op, het </a:t>
            </a:r>
            <a:r>
              <a:rPr sz="2400" dirty="0" err="1"/>
              <a:t>duurt</a:t>
            </a:r>
            <a:r>
              <a:rPr sz="2400" dirty="0"/>
              <a:t> </a:t>
            </a:r>
            <a:r>
              <a:rPr sz="2400" dirty="0" err="1"/>
              <a:t>lang</a:t>
            </a:r>
            <a:r>
              <a:rPr sz="2400" dirty="0"/>
              <a:t> </a:t>
            </a:r>
            <a:r>
              <a:rPr sz="2400" dirty="0" err="1"/>
              <a:t>voor</a:t>
            </a:r>
            <a:r>
              <a:rPr sz="2400" dirty="0"/>
              <a:t> </a:t>
            </a:r>
            <a:r>
              <a:rPr sz="2400" dirty="0" err="1"/>
              <a:t>ze</a:t>
            </a:r>
            <a:r>
              <a:rPr sz="2400" dirty="0"/>
              <a:t> </a:t>
            </a:r>
            <a:r>
              <a:rPr sz="2400" dirty="0" err="1"/>
              <a:t>weer</a:t>
            </a:r>
            <a:r>
              <a:rPr sz="2400" dirty="0"/>
              <a:t> tot rust </a:t>
            </a:r>
            <a:r>
              <a:rPr sz="2400" dirty="0" err="1"/>
              <a:t>komen</a:t>
            </a:r>
            <a:r>
              <a:rPr sz="2400" dirty="0"/>
              <a:t> </a:t>
            </a:r>
            <a:r>
              <a:rPr sz="2400" dirty="0" err="1"/>
              <a:t>en</a:t>
            </a:r>
            <a:r>
              <a:rPr sz="2400" dirty="0"/>
              <a:t> </a:t>
            </a:r>
            <a:r>
              <a:rPr sz="2400" dirty="0" err="1"/>
              <a:t>daardoor</a:t>
            </a:r>
            <a:r>
              <a:rPr sz="2400" dirty="0"/>
              <a:t> </a:t>
            </a:r>
            <a:r>
              <a:rPr sz="2400" dirty="0" err="1"/>
              <a:t>stapelen</a:t>
            </a:r>
            <a:r>
              <a:rPr sz="2400" dirty="0"/>
              <a:t> </a:t>
            </a:r>
            <a:r>
              <a:rPr sz="2400" dirty="0" err="1"/>
              <a:t>ze</a:t>
            </a:r>
            <a:endParaRPr sz="2400" dirty="0"/>
          </a:p>
          <a:p>
            <a:pPr marL="457200" indent="-457200"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Disfunctionele</a:t>
            </a:r>
            <a:r>
              <a:rPr sz="2400" dirty="0"/>
              <a:t> Schema’s </a:t>
            </a:r>
            <a:r>
              <a:rPr sz="2400" dirty="0" err="1"/>
              <a:t>triggeren</a:t>
            </a:r>
            <a:r>
              <a:rPr sz="2400" dirty="0"/>
              <a:t> de </a:t>
            </a:r>
            <a:r>
              <a:rPr sz="2400" dirty="0" err="1"/>
              <a:t>heftige</a:t>
            </a:r>
            <a:r>
              <a:rPr sz="2400" dirty="0"/>
              <a:t> </a:t>
            </a:r>
            <a:r>
              <a:rPr sz="2400" dirty="0" err="1"/>
              <a:t>emoties</a:t>
            </a:r>
            <a:endParaRPr sz="2400" dirty="0"/>
          </a:p>
          <a:p>
            <a:pPr marL="457200" indent="-457200"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/>
              <a:t>Het </a:t>
            </a:r>
            <a:r>
              <a:rPr sz="2400" dirty="0" err="1"/>
              <a:t>gebruik</a:t>
            </a:r>
            <a:r>
              <a:rPr sz="2400" dirty="0"/>
              <a:t> van de </a:t>
            </a:r>
            <a:r>
              <a:rPr sz="2400" dirty="0" err="1"/>
              <a:t>Emotie</a:t>
            </a:r>
            <a:r>
              <a:rPr sz="2400" dirty="0"/>
              <a:t> </a:t>
            </a:r>
            <a:r>
              <a:rPr sz="2400" dirty="0" err="1"/>
              <a:t>Intensiteit</a:t>
            </a:r>
            <a:r>
              <a:rPr sz="2400" dirty="0"/>
              <a:t> </a:t>
            </a:r>
            <a:r>
              <a:rPr sz="2400" dirty="0" err="1"/>
              <a:t>Schaal</a:t>
            </a:r>
            <a:r>
              <a:rPr sz="2400" dirty="0"/>
              <a:t> </a:t>
            </a:r>
            <a:r>
              <a:rPr sz="2400" dirty="0" err="1"/>
              <a:t>bevordert</a:t>
            </a:r>
            <a:r>
              <a:rPr sz="2400" dirty="0"/>
              <a:t> </a:t>
            </a:r>
            <a:r>
              <a:rPr sz="2400" dirty="0" err="1"/>
              <a:t>bewustwording</a:t>
            </a:r>
            <a:r>
              <a:rPr sz="2400" dirty="0"/>
              <a:t> en </a:t>
            </a:r>
            <a:r>
              <a:rPr sz="2400" dirty="0" err="1"/>
              <a:t>tijdig</a:t>
            </a:r>
            <a:r>
              <a:rPr sz="2400" dirty="0"/>
              <a:t> </a:t>
            </a:r>
            <a:r>
              <a:rPr sz="2400" dirty="0" err="1"/>
              <a:t>emoties</a:t>
            </a:r>
            <a:r>
              <a:rPr sz="2400" dirty="0"/>
              <a:t> </a:t>
            </a:r>
            <a:r>
              <a:rPr lang="nl-NL" sz="2400" dirty="0"/>
              <a:t>leren</a:t>
            </a:r>
            <a:r>
              <a:rPr sz="2400" dirty="0"/>
              <a:t> </a:t>
            </a:r>
            <a:r>
              <a:rPr sz="2400" dirty="0" err="1"/>
              <a:t>hanteren</a:t>
            </a:r>
            <a:endParaRPr sz="24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tap 2: 5 Emotieregulatie vaardigheden"/>
          <p:cNvSpPr>
            <a:spLocks noGrp="1"/>
          </p:cNvSpPr>
          <p:nvPr>
            <p:ph type="title" idx="4294967295"/>
          </p:nvPr>
        </p:nvSpPr>
        <p:spPr>
          <a:xfrm>
            <a:off x="434340" y="404813"/>
            <a:ext cx="8530273" cy="1162050"/>
          </a:xfrm>
          <a:prstGeom prst="rect">
            <a:avLst/>
          </a:prstGeom>
        </p:spPr>
        <p:txBody>
          <a:bodyPr lIns="45719" tIns="45719" rIns="45719" bIns="45719" anchor="ctr">
            <a:noAutofit/>
          </a:bodyPr>
          <a:lstStyle/>
          <a:p>
            <a:pPr algn="l">
              <a:spcBef>
                <a:spcPts val="1900"/>
              </a:spcBef>
              <a:defRPr sz="3200"/>
            </a:pPr>
            <a:r>
              <a:rPr sz="3600" dirty="0" err="1"/>
              <a:t>Stap</a:t>
            </a:r>
            <a:r>
              <a:rPr sz="3600" dirty="0"/>
              <a:t> 2: 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3600" dirty="0"/>
              <a:t>5 </a:t>
            </a:r>
            <a:r>
              <a:rPr sz="3600" dirty="0" err="1"/>
              <a:t>Emotieregulatie</a:t>
            </a:r>
            <a:r>
              <a:rPr sz="3600" dirty="0"/>
              <a:t> </a:t>
            </a:r>
            <a:r>
              <a:rPr sz="3600" dirty="0" err="1"/>
              <a:t>vaardigheden</a:t>
            </a:r>
            <a:endParaRPr sz="3600" dirty="0"/>
          </a:p>
        </p:txBody>
      </p:sp>
      <p:sp>
        <p:nvSpPr>
          <p:cNvPr id="310" name="Afstand nemen en Observeren…"/>
          <p:cNvSpPr>
            <a:spLocks noGrp="1"/>
          </p:cNvSpPr>
          <p:nvPr>
            <p:ph type="body" idx="4294967295"/>
          </p:nvPr>
        </p:nvSpPr>
        <p:spPr>
          <a:xfrm>
            <a:off x="0" y="2039938"/>
            <a:ext cx="7705725" cy="4341812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dirty="0" err="1"/>
              <a:t>Afstand</a:t>
            </a:r>
            <a:r>
              <a:rPr dirty="0"/>
              <a:t> </a:t>
            </a:r>
            <a:r>
              <a:rPr dirty="0" err="1"/>
              <a:t>nemen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Observeren</a:t>
            </a:r>
            <a:endParaRPr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dirty="0" err="1"/>
              <a:t>Beschrijven</a:t>
            </a:r>
            <a:endParaRPr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dirty="0" err="1"/>
              <a:t>Uitdagen</a:t>
            </a:r>
            <a:r>
              <a:rPr dirty="0"/>
              <a:t> van </a:t>
            </a:r>
            <a:r>
              <a:rPr dirty="0" err="1"/>
              <a:t>gedachten</a:t>
            </a:r>
            <a:endParaRPr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dirty="0" err="1"/>
              <a:t>Aandacht</a:t>
            </a:r>
            <a:r>
              <a:rPr dirty="0"/>
              <a:t> </a:t>
            </a:r>
            <a:r>
              <a:rPr dirty="0" err="1"/>
              <a:t>verplaatsen</a:t>
            </a:r>
            <a:endParaRPr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dirty="0" err="1"/>
              <a:t>Problemen</a:t>
            </a:r>
            <a:r>
              <a:rPr dirty="0"/>
              <a:t> </a:t>
            </a:r>
            <a:r>
              <a:rPr dirty="0" err="1"/>
              <a:t>aanpakken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tap 3: 9 Gedragsvaardigheden"/>
          <p:cNvSpPr>
            <a:spLocks noGrp="1"/>
          </p:cNvSpPr>
          <p:nvPr>
            <p:ph type="title" idx="4294967295"/>
          </p:nvPr>
        </p:nvSpPr>
        <p:spPr>
          <a:xfrm>
            <a:off x="122238" y="660400"/>
            <a:ext cx="9021762" cy="1027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100"/>
              </a:spcBef>
              <a:defRPr sz="3600"/>
            </a:lvl1pPr>
          </a:lstStyle>
          <a:p>
            <a:r>
              <a:rPr sz="2800" dirty="0"/>
              <a:t>Stap 3: 9 </a:t>
            </a:r>
            <a:r>
              <a:rPr sz="2800" dirty="0" smtClean="0"/>
              <a:t>Gedragsvaardigheden</a:t>
            </a:r>
            <a:r>
              <a:rPr lang="nl-NL" sz="2800" dirty="0" smtClean="0"/>
              <a:t> VERS I</a:t>
            </a:r>
            <a:endParaRPr sz="2800" dirty="0"/>
          </a:p>
        </p:txBody>
      </p:sp>
      <p:sp>
        <p:nvSpPr>
          <p:cNvPr id="313" name="Relatievaardigheden…"/>
          <p:cNvSpPr>
            <a:spLocks noGrp="1"/>
          </p:cNvSpPr>
          <p:nvPr>
            <p:ph type="body" idx="4294967295"/>
          </p:nvPr>
        </p:nvSpPr>
        <p:spPr>
          <a:xfrm>
            <a:off x="0" y="1320800"/>
            <a:ext cx="7416800" cy="53927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Relatievaardigheden</a:t>
            </a:r>
            <a:endParaRPr sz="2800"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Eten</a:t>
            </a:r>
            <a:endParaRPr sz="2800"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Slapen</a:t>
            </a:r>
            <a:endParaRPr sz="2800"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Beweging</a:t>
            </a:r>
            <a:r>
              <a:rPr sz="2800" dirty="0"/>
              <a:t> </a:t>
            </a:r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Lichamelijke</a:t>
            </a:r>
            <a:r>
              <a:rPr sz="2800" dirty="0"/>
              <a:t> </a:t>
            </a:r>
            <a:r>
              <a:rPr sz="2800" dirty="0" err="1"/>
              <a:t>gezondheid</a:t>
            </a:r>
            <a:endParaRPr sz="2800"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Vermijden</a:t>
            </a:r>
            <a:r>
              <a:rPr sz="2800" dirty="0"/>
              <a:t> </a:t>
            </a:r>
            <a:r>
              <a:rPr sz="2800" dirty="0" err="1"/>
              <a:t>zelfdestructief</a:t>
            </a:r>
            <a:r>
              <a:rPr sz="2800" dirty="0"/>
              <a:t> </a:t>
            </a:r>
            <a:r>
              <a:rPr sz="2800" dirty="0" err="1"/>
              <a:t>gedrag</a:t>
            </a:r>
            <a:endParaRPr sz="2800"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Vrije</a:t>
            </a:r>
            <a:r>
              <a:rPr sz="2800" dirty="0"/>
              <a:t> </a:t>
            </a:r>
            <a:r>
              <a:rPr sz="2800" dirty="0" err="1"/>
              <a:t>tijd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Dagbesteding</a:t>
            </a:r>
            <a:endParaRPr sz="2800"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Werk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scholing</a:t>
            </a:r>
            <a:endParaRPr sz="2800" dirty="0"/>
          </a:p>
          <a:p>
            <a:pPr marL="914400" lvl="1" indent="-457200">
              <a:lnSpc>
                <a:spcPct val="80000"/>
              </a:lnSpc>
              <a:spcBef>
                <a:spcPts val="1600"/>
              </a:spcBef>
              <a:buAutoNum type="arabicPeriod"/>
              <a:defRPr sz="2800" b="0"/>
            </a:pPr>
            <a:r>
              <a:rPr sz="2800" dirty="0" err="1"/>
              <a:t>Financiën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Administratie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0"/>
            <a:ext cx="9002549" cy="1407089"/>
          </a:xfrm>
        </p:spPr>
        <p:txBody>
          <a:bodyPr>
            <a:normAutofit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2700" b="1" dirty="0" smtClean="0"/>
              <a:t>Stap 3: Gedragsvaardigheden Basis-VERS</a:t>
            </a:r>
            <a:endParaRPr lang="nl-NL" sz="27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Medicatie ingenomen als voorgeschreven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Emotie Intensiteit Schaal Ingevuld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Contact gezocht met </a:t>
            </a:r>
            <a:r>
              <a:rPr lang="nl-NL" dirty="0" err="1" smtClean="0"/>
              <a:t>Steungroeplid</a:t>
            </a: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Ontspanningsoefening gedaan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257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Emotiehanteringsplan</a:t>
            </a:r>
            <a:endParaRPr lang="nl-NL" dirty="0"/>
          </a:p>
        </p:txBody>
      </p:sp>
      <p:pic>
        <p:nvPicPr>
          <p:cNvPr id="5" name="Afbeelding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b="5778"/>
          <a:stretch>
            <a:fillRect/>
          </a:stretch>
        </p:blipFill>
        <p:spPr bwMode="auto">
          <a:xfrm>
            <a:off x="370416" y="1206500"/>
            <a:ext cx="8477251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915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tructuur Sessies"/>
          <p:cNvSpPr>
            <a:spLocks noGrp="1"/>
          </p:cNvSpPr>
          <p:nvPr>
            <p:ph type="title" idx="4294967295"/>
          </p:nvPr>
        </p:nvSpPr>
        <p:spPr>
          <a:xfrm>
            <a:off x="190500" y="333375"/>
            <a:ext cx="7445375" cy="7191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dirty="0" err="1"/>
              <a:t>Structuur</a:t>
            </a:r>
            <a:r>
              <a:rPr dirty="0"/>
              <a:t> </a:t>
            </a:r>
            <a:r>
              <a:rPr dirty="0" err="1"/>
              <a:t>Sessies</a:t>
            </a:r>
            <a:endParaRPr dirty="0"/>
          </a:p>
        </p:txBody>
      </p:sp>
      <p:sp>
        <p:nvSpPr>
          <p:cNvPr id="316" name="VERS-schaal invullen…"/>
          <p:cNvSpPr>
            <a:spLocks noGrp="1"/>
          </p:cNvSpPr>
          <p:nvPr>
            <p:ph type="body" idx="4294967295"/>
          </p:nvPr>
        </p:nvSpPr>
        <p:spPr>
          <a:xfrm>
            <a:off x="190500" y="1600200"/>
            <a:ext cx="8953500" cy="40497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Arial"/>
              </a:defRPr>
            </a:pPr>
            <a:r>
              <a:rPr dirty="0" smtClean="0"/>
              <a:t>Ontspanningsoefeningen</a:t>
            </a:r>
            <a:endParaRPr dirty="0"/>
          </a:p>
          <a:p>
            <a:pPr marL="514350" indent="-514350">
              <a:spcBef>
                <a:spcPts val="600"/>
              </a:spcBef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Emotie Intensiteit Schaal</a:t>
            </a:r>
          </a:p>
          <a:p>
            <a:pPr marL="514350" indent="-514350">
              <a:spcBef>
                <a:spcPts val="600"/>
              </a:spcBef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Checklist Vaardigheden</a:t>
            </a:r>
          </a:p>
          <a:p>
            <a:pPr marL="514350" indent="-514350">
              <a:spcBef>
                <a:spcPts val="600"/>
              </a:spcBef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Arial"/>
              </a:defRPr>
            </a:pPr>
            <a:r>
              <a:rPr dirty="0" smtClean="0"/>
              <a:t>Huiswerkopdrachten </a:t>
            </a:r>
            <a:r>
              <a:rPr dirty="0"/>
              <a:t>vorige les</a:t>
            </a:r>
          </a:p>
          <a:p>
            <a:pPr marL="514350" indent="-514350">
              <a:spcBef>
                <a:spcPts val="600"/>
              </a:spcBef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Nieuwe Vaardigheid bespreken</a:t>
            </a:r>
          </a:p>
          <a:p>
            <a:pPr marL="514350" indent="-514350">
              <a:spcBef>
                <a:spcPts val="600"/>
              </a:spcBef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Opgeven Huiswerk</a:t>
            </a:r>
          </a:p>
        </p:txBody>
      </p:sp>
      <p:pic>
        <p:nvPicPr>
          <p:cNvPr id="317" name="ANd9GcQJZUXPpwi9wBUHpPvVCmnDK2uEnMBrl6SSclVBqTO3MmwtwnpHGcGAvzfg6g.jpeg" descr="ANd9GcQJZUXPpwi9wBUHpPvVCmnDK2uEnMBrl6SSclVBqTO3MmwtwnpHGcGAvzfg6g.jpe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3662" y="3829050"/>
            <a:ext cx="2700338" cy="302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teungroep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785225" cy="12842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err="1"/>
              <a:t>Steungroep</a:t>
            </a:r>
            <a:endParaRPr dirty="0"/>
          </a:p>
        </p:txBody>
      </p:sp>
      <p:sp>
        <p:nvSpPr>
          <p:cNvPr id="320" name="Deelnemers stellen zelf hun steungroep samen, mensen die meeleven, meedenken als het moeilijk gaat, en betrekken bij wat ze leren…"/>
          <p:cNvSpPr>
            <a:spLocks noGrp="1"/>
          </p:cNvSpPr>
          <p:nvPr>
            <p:ph type="body" idx="4294967295"/>
          </p:nvPr>
        </p:nvSpPr>
        <p:spPr>
          <a:xfrm>
            <a:off x="0" y="1412875"/>
            <a:ext cx="9144000" cy="544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 err="1"/>
              <a:t>Deelnemers</a:t>
            </a:r>
            <a:r>
              <a:rPr dirty="0"/>
              <a:t> </a:t>
            </a:r>
            <a:r>
              <a:rPr dirty="0" err="1"/>
              <a:t>stellen</a:t>
            </a:r>
            <a:r>
              <a:rPr dirty="0"/>
              <a:t> </a:t>
            </a:r>
            <a:r>
              <a:rPr dirty="0" err="1"/>
              <a:t>zelf</a:t>
            </a:r>
            <a:r>
              <a:rPr dirty="0"/>
              <a:t> </a:t>
            </a:r>
            <a:r>
              <a:rPr dirty="0" err="1"/>
              <a:t>hun</a:t>
            </a:r>
            <a:r>
              <a:rPr dirty="0"/>
              <a:t> </a:t>
            </a:r>
            <a:r>
              <a:rPr dirty="0" err="1"/>
              <a:t>steungroep</a:t>
            </a:r>
            <a:r>
              <a:rPr dirty="0"/>
              <a:t> </a:t>
            </a:r>
            <a:r>
              <a:rPr dirty="0" err="1"/>
              <a:t>samen</a:t>
            </a:r>
            <a:r>
              <a:rPr dirty="0"/>
              <a:t>, </a:t>
            </a:r>
            <a:r>
              <a:rPr dirty="0" err="1"/>
              <a:t>mensen</a:t>
            </a:r>
            <a:r>
              <a:rPr dirty="0"/>
              <a:t> die </a:t>
            </a:r>
            <a:r>
              <a:rPr dirty="0" err="1"/>
              <a:t>meeleven</a:t>
            </a:r>
            <a:r>
              <a:rPr dirty="0"/>
              <a:t>, </a:t>
            </a:r>
            <a:r>
              <a:rPr dirty="0" err="1"/>
              <a:t>meedenken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het </a:t>
            </a:r>
            <a:r>
              <a:rPr dirty="0" err="1"/>
              <a:t>moeilijk</a:t>
            </a:r>
            <a:r>
              <a:rPr dirty="0"/>
              <a:t> </a:t>
            </a:r>
            <a:r>
              <a:rPr dirty="0" err="1"/>
              <a:t>gaat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betrekken</a:t>
            </a:r>
            <a:r>
              <a:rPr dirty="0"/>
              <a:t> </a:t>
            </a:r>
            <a:r>
              <a:rPr dirty="0" err="1"/>
              <a:t>bij</a:t>
            </a:r>
            <a:r>
              <a:rPr dirty="0"/>
              <a:t> wat </a:t>
            </a:r>
            <a:r>
              <a:rPr dirty="0" err="1"/>
              <a:t>ze</a:t>
            </a:r>
            <a:r>
              <a:rPr dirty="0"/>
              <a:t> </a:t>
            </a:r>
            <a:r>
              <a:rPr dirty="0" err="1"/>
              <a:t>leren</a:t>
            </a:r>
            <a:endParaRPr dirty="0"/>
          </a:p>
          <a:p>
            <a:pPr>
              <a:defRPr sz="2400" b="0"/>
            </a:pPr>
            <a:endParaRPr dirty="0"/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 err="1"/>
              <a:t>Steungroep</a:t>
            </a:r>
            <a:r>
              <a:rPr dirty="0"/>
              <a:t> van </a:t>
            </a:r>
            <a:r>
              <a:rPr dirty="0" err="1"/>
              <a:t>belang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de training: </a:t>
            </a:r>
            <a:r>
              <a:rPr dirty="0" err="1"/>
              <a:t>veranderen</a:t>
            </a:r>
            <a:r>
              <a:rPr dirty="0"/>
              <a:t> in </a:t>
            </a:r>
            <a:r>
              <a:rPr dirty="0" err="1"/>
              <a:t>en</a:t>
            </a:r>
            <a:r>
              <a:rPr dirty="0"/>
              <a:t> met je </a:t>
            </a:r>
            <a:r>
              <a:rPr dirty="0" err="1"/>
              <a:t>eigen</a:t>
            </a:r>
            <a:r>
              <a:rPr dirty="0"/>
              <a:t> </a:t>
            </a:r>
            <a:r>
              <a:rPr dirty="0" err="1"/>
              <a:t>omgeving</a:t>
            </a:r>
            <a:endParaRPr dirty="0"/>
          </a:p>
          <a:p>
            <a:pPr>
              <a:defRPr sz="2400" b="0"/>
            </a:pPr>
            <a:endParaRPr dirty="0"/>
          </a:p>
          <a:p>
            <a:pPr>
              <a:spcBef>
                <a:spcPts val="500"/>
              </a:spcBef>
              <a:buSzPct val="100000"/>
              <a:buChar char="•"/>
              <a:defRPr sz="2400" b="0"/>
            </a:pPr>
            <a:r>
              <a:rPr dirty="0"/>
              <a:t>2 </a:t>
            </a:r>
            <a:r>
              <a:rPr dirty="0" err="1"/>
              <a:t>Steungroepavonden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les 9 en </a:t>
            </a:r>
            <a:r>
              <a:rPr dirty="0" err="1"/>
              <a:t>na</a:t>
            </a:r>
            <a:r>
              <a:rPr dirty="0"/>
              <a:t> les 14 </a:t>
            </a:r>
            <a:r>
              <a:rPr dirty="0" err="1"/>
              <a:t>waarin</a:t>
            </a:r>
            <a:r>
              <a:rPr dirty="0"/>
              <a:t> </a:t>
            </a:r>
            <a:r>
              <a:rPr dirty="0" err="1"/>
              <a:t>voorlichting</a:t>
            </a:r>
            <a:r>
              <a:rPr dirty="0"/>
              <a:t> </a:t>
            </a:r>
            <a:r>
              <a:rPr dirty="0" err="1"/>
              <a:t>wordt</a:t>
            </a:r>
            <a:r>
              <a:rPr dirty="0"/>
              <a:t> </a:t>
            </a:r>
            <a:r>
              <a:rPr dirty="0" err="1"/>
              <a:t>gegeven</a:t>
            </a:r>
            <a:r>
              <a:rPr dirty="0"/>
              <a:t> en </a:t>
            </a:r>
            <a:r>
              <a:rPr dirty="0" err="1"/>
              <a:t>vragen</a:t>
            </a:r>
            <a:r>
              <a:rPr dirty="0"/>
              <a:t> </a:t>
            </a:r>
            <a:r>
              <a:rPr dirty="0" err="1"/>
              <a:t>worden</a:t>
            </a:r>
            <a:r>
              <a:rPr dirty="0"/>
              <a:t>  </a:t>
            </a:r>
            <a:r>
              <a:rPr dirty="0" err="1"/>
              <a:t>besproken</a:t>
            </a:r>
            <a:r>
              <a:rPr lang="nl-NL" dirty="0"/>
              <a:t>. Betrek je deelnemers bij de invulling ervan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Huiswerk maken!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6118225" cy="11525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Huiswerk maken!</a:t>
            </a:r>
          </a:p>
        </p:txBody>
      </p:sp>
      <p:pic>
        <p:nvPicPr>
          <p:cNvPr id="329" name="image.png" descr="image.png"/>
          <p:cNvPicPr>
            <a:picLocks noChangeAspect="1"/>
          </p:cNvPicPr>
          <p:nvPr/>
        </p:nvPicPr>
        <p:blipFill>
          <a:blip r:embed="rId2" cstate="print"/>
          <a:srcRect t="17304" b="17304"/>
          <a:stretch>
            <a:fillRect/>
          </a:stretch>
        </p:blipFill>
        <p:spPr>
          <a:xfrm>
            <a:off x="457200" y="1600199"/>
            <a:ext cx="8229600" cy="48625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/>
          <p:cNvSpPr txBox="1"/>
          <p:nvPr/>
        </p:nvSpPr>
        <p:spPr>
          <a:xfrm>
            <a:off x="8772225" y="232290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eintegreerde Richtlijn Behandeling 201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75688" cy="127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GIT-PD: Kader voor goede behandeling</a:t>
            </a:r>
            <a:b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000" b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Guideline</a:t>
            </a:r>
            <a:r>
              <a:rPr lang="nl-NL" sz="20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Informed</a:t>
            </a:r>
            <a:r>
              <a:rPr lang="nl-NL" sz="20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Treatment </a:t>
            </a:r>
            <a:r>
              <a:rPr lang="nl-NL" sz="2000" b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Personality</a:t>
            </a:r>
            <a:r>
              <a:rPr lang="nl-NL" sz="2000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Disorders</a:t>
            </a:r>
            <a:endParaRPr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9" name="Ontwikkeld door het Kenniscentrum Persoonlijkheidsstoornissen:…"/>
          <p:cNvSpPr>
            <a:spLocks noGrp="1"/>
          </p:cNvSpPr>
          <p:nvPr>
            <p:ph type="body" idx="4294967295"/>
          </p:nvPr>
        </p:nvSpPr>
        <p:spPr>
          <a:xfrm>
            <a:off x="145983" y="1217083"/>
            <a:ext cx="8998017" cy="54805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pPr marL="0" indent="0">
              <a:buNone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Kadert 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algemeen werkzame factoren uit de verschillende psychotherapieën</a:t>
            </a:r>
          </a:p>
          <a:p>
            <a:pPr marL="0" indent="0">
              <a:buNone/>
              <a:defRPr b="0">
                <a:latin typeface="Tahoma"/>
                <a:ea typeface="Tahoma"/>
                <a:cs typeface="Tahoma"/>
                <a:sym typeface="Tahoma"/>
              </a:defRPr>
            </a:pP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SzPct val="100000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actieve, vriendelijke, transparante, optimistische en op samenwerking gerichte </a:t>
            </a: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basishouding</a:t>
            </a:r>
          </a:p>
          <a:p>
            <a:pPr>
              <a:buSzPct val="100000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Voorkomen en herstellen van breuken</a:t>
            </a: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Goede 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diagnostiek</a:t>
            </a: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Gezamenlijk behandelplan met duidelijke </a:t>
            </a: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smart-geformuleerde doelen</a:t>
            </a: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Gestructureerde en geïntegreerde behandeling</a:t>
            </a: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Motiveren</a:t>
            </a: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Reflectie </a:t>
            </a: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bevorderen </a:t>
            </a: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Crisishantering</a:t>
            </a: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Evalueren en bijstellen </a:t>
            </a: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behandelplan</a:t>
            </a:r>
          </a:p>
          <a:p>
            <a:pPr>
              <a:buSzPct val="100000"/>
              <a:buChar char="•"/>
              <a:defRPr b="0">
                <a:latin typeface="Tahoma"/>
                <a:ea typeface="Tahoma"/>
                <a:cs typeface="Tahoma"/>
                <a:sym typeface="Tahoma"/>
              </a:defRPr>
            </a:pP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SzPct val="100000"/>
              <a:buNone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Verder van belang: Gedragen visie, samenwerking alle partijen intervisie/supervisie, systeem/keten betrekken, sociaal maatschappelijk-functioneren</a:t>
            </a:r>
          </a:p>
          <a:p>
            <a:pPr marL="0" indent="0">
              <a:buSzPct val="100000"/>
              <a:buNone/>
              <a:defRPr b="0">
                <a:latin typeface="Tahoma"/>
                <a:ea typeface="Tahoma"/>
                <a:cs typeface="Tahoma"/>
                <a:sym typeface="Tahoma"/>
              </a:defRPr>
            </a:pP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Algemeen taalgebruik</a:t>
            </a: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978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Ontspanningsoefeningen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7277100" cy="936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100"/>
              </a:spcBef>
              <a:defRPr sz="3600">
                <a:solidFill>
                  <a:srgbClr val="008000"/>
                </a:solidFill>
              </a:defRPr>
            </a:lvl1pPr>
          </a:lstStyle>
          <a:p>
            <a:r>
              <a:rPr dirty="0" err="1">
                <a:solidFill>
                  <a:srgbClr val="E20031"/>
                </a:solidFill>
              </a:rPr>
              <a:t>Ontspanningsoefeningen</a:t>
            </a:r>
            <a:endParaRPr dirty="0">
              <a:solidFill>
                <a:srgbClr val="E20031"/>
              </a:solidFill>
            </a:endParaRPr>
          </a:p>
        </p:txBody>
      </p:sp>
      <p:pic>
        <p:nvPicPr>
          <p:cNvPr id="323" name="images (4).jpeg" descr="images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075" y="1773237"/>
            <a:ext cx="4248150" cy="4895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1637509"/>
      </p:ext>
    </p:extLst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Waarom ontspannings oefeningen"/>
          <p:cNvSpPr>
            <a:spLocks noGrp="1"/>
          </p:cNvSpPr>
          <p:nvPr>
            <p:ph type="title" idx="4294967295"/>
          </p:nvPr>
        </p:nvSpPr>
        <p:spPr>
          <a:xfrm>
            <a:off x="179388" y="365125"/>
            <a:ext cx="8964612" cy="90328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spcBef>
                <a:spcPts val="2100"/>
              </a:spcBef>
              <a:defRPr sz="3600"/>
            </a:lvl1pPr>
          </a:lstStyle>
          <a:p>
            <a:r>
              <a:rPr dirty="0" err="1"/>
              <a:t>Waarom</a:t>
            </a:r>
            <a:r>
              <a:rPr dirty="0"/>
              <a:t> </a:t>
            </a:r>
            <a:r>
              <a:rPr dirty="0" err="1"/>
              <a:t>ontspannings</a:t>
            </a:r>
            <a:r>
              <a:rPr dirty="0"/>
              <a:t> </a:t>
            </a:r>
            <a:r>
              <a:rPr dirty="0" err="1"/>
              <a:t>oefeningen</a:t>
            </a:r>
            <a:endParaRPr dirty="0"/>
          </a:p>
        </p:txBody>
      </p:sp>
      <p:sp>
        <p:nvSpPr>
          <p:cNvPr id="326" name="Per definitie loop bij het oplopen van emoties ook de spanning op; Dat verkokert het denken en geeft lichamelijke klachten, wat vaak weer leidt tot destructief gedrag…"/>
          <p:cNvSpPr>
            <a:spLocks noGrp="1"/>
          </p:cNvSpPr>
          <p:nvPr>
            <p:ph type="body" idx="4294967295"/>
          </p:nvPr>
        </p:nvSpPr>
        <p:spPr>
          <a:xfrm>
            <a:off x="0" y="1557338"/>
            <a:ext cx="9036050" cy="51847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9470" indent="-339470" defTabSz="905255">
              <a:lnSpc>
                <a:spcPct val="150000"/>
              </a:lnSpc>
              <a:buSzPct val="100000"/>
              <a:buChar char="•"/>
              <a:defRPr sz="1979" b="0"/>
            </a:pPr>
            <a:r>
              <a:rPr dirty="0"/>
              <a:t>Per </a:t>
            </a:r>
            <a:r>
              <a:rPr dirty="0" err="1"/>
              <a:t>definitie</a:t>
            </a:r>
            <a:r>
              <a:rPr dirty="0"/>
              <a:t> loop</a:t>
            </a:r>
            <a:r>
              <a:rPr lang="nl-NL" dirty="0"/>
              <a:t>t</a:t>
            </a:r>
            <a:r>
              <a:rPr dirty="0"/>
              <a:t> </a:t>
            </a:r>
            <a:r>
              <a:rPr dirty="0" err="1"/>
              <a:t>bij</a:t>
            </a:r>
            <a:r>
              <a:rPr dirty="0"/>
              <a:t> het </a:t>
            </a:r>
            <a:r>
              <a:rPr dirty="0" err="1"/>
              <a:t>oplopen</a:t>
            </a:r>
            <a:r>
              <a:rPr dirty="0"/>
              <a:t> van </a:t>
            </a:r>
            <a:r>
              <a:rPr dirty="0" err="1"/>
              <a:t>emoties</a:t>
            </a:r>
            <a:r>
              <a:rPr dirty="0"/>
              <a:t> </a:t>
            </a:r>
            <a:r>
              <a:rPr dirty="0" err="1"/>
              <a:t>ook</a:t>
            </a:r>
            <a:r>
              <a:rPr dirty="0"/>
              <a:t> de spanning op;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verkokert</a:t>
            </a:r>
            <a:r>
              <a:rPr dirty="0"/>
              <a:t> het </a:t>
            </a:r>
            <a:r>
              <a:rPr dirty="0" err="1"/>
              <a:t>denken</a:t>
            </a:r>
            <a:r>
              <a:rPr dirty="0"/>
              <a:t> en </a:t>
            </a:r>
            <a:r>
              <a:rPr dirty="0" err="1"/>
              <a:t>geeft</a:t>
            </a:r>
            <a:r>
              <a:rPr dirty="0"/>
              <a:t> </a:t>
            </a:r>
            <a:r>
              <a:rPr dirty="0" err="1"/>
              <a:t>lichamelijke</a:t>
            </a:r>
            <a:r>
              <a:rPr dirty="0"/>
              <a:t> </a:t>
            </a:r>
            <a:r>
              <a:rPr dirty="0" err="1"/>
              <a:t>klachten</a:t>
            </a:r>
            <a:r>
              <a:rPr dirty="0"/>
              <a:t>, wat </a:t>
            </a:r>
            <a:r>
              <a:rPr dirty="0" err="1"/>
              <a:t>vaak</a:t>
            </a:r>
            <a:r>
              <a:rPr dirty="0"/>
              <a:t> </a:t>
            </a:r>
            <a:r>
              <a:rPr dirty="0" err="1"/>
              <a:t>weer</a:t>
            </a:r>
            <a:r>
              <a:rPr dirty="0"/>
              <a:t> </a:t>
            </a:r>
            <a:r>
              <a:rPr dirty="0" err="1"/>
              <a:t>leidt</a:t>
            </a:r>
            <a:r>
              <a:rPr dirty="0"/>
              <a:t> tot </a:t>
            </a:r>
            <a:r>
              <a:rPr dirty="0" err="1"/>
              <a:t>destructief</a:t>
            </a:r>
            <a:r>
              <a:rPr dirty="0"/>
              <a:t> </a:t>
            </a:r>
            <a:r>
              <a:rPr dirty="0" err="1"/>
              <a:t>gedrag</a:t>
            </a:r>
            <a:endParaRPr dirty="0"/>
          </a:p>
          <a:p>
            <a:pPr marL="339470" indent="-339470" defTabSz="905255">
              <a:lnSpc>
                <a:spcPct val="150000"/>
              </a:lnSpc>
              <a:buSzPct val="100000"/>
              <a:buChar char="•"/>
              <a:defRPr sz="1979" b="0"/>
            </a:pPr>
            <a:r>
              <a:rPr dirty="0" err="1"/>
              <a:t>Ontspanningsoefeningen</a:t>
            </a:r>
            <a:r>
              <a:rPr dirty="0"/>
              <a:t> </a:t>
            </a:r>
            <a:r>
              <a:rPr dirty="0" err="1"/>
              <a:t>leren</a:t>
            </a:r>
            <a:r>
              <a:rPr dirty="0"/>
              <a:t> je </a:t>
            </a:r>
            <a:r>
              <a:rPr dirty="0" err="1"/>
              <a:t>afstand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nemen</a:t>
            </a:r>
            <a:r>
              <a:rPr dirty="0"/>
              <a:t> van </a:t>
            </a:r>
            <a:r>
              <a:rPr dirty="0" err="1"/>
              <a:t>deze</a:t>
            </a:r>
            <a:r>
              <a:rPr dirty="0"/>
              <a:t> </a:t>
            </a:r>
            <a:r>
              <a:rPr dirty="0" err="1"/>
              <a:t>oplopende</a:t>
            </a:r>
            <a:r>
              <a:rPr dirty="0"/>
              <a:t> </a:t>
            </a:r>
            <a:r>
              <a:rPr dirty="0" err="1"/>
              <a:t>emoties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brengen</a:t>
            </a:r>
            <a:r>
              <a:rPr dirty="0"/>
              <a:t> spanning </a:t>
            </a:r>
            <a:r>
              <a:rPr dirty="0" err="1"/>
              <a:t>omlaag</a:t>
            </a:r>
            <a:endParaRPr dirty="0"/>
          </a:p>
          <a:p>
            <a:pPr marL="339470" indent="-339470" defTabSz="905255">
              <a:lnSpc>
                <a:spcPct val="150000"/>
              </a:lnSpc>
              <a:buSzPct val="100000"/>
              <a:buChar char="•"/>
              <a:defRPr sz="1979" b="0"/>
            </a:pPr>
            <a:r>
              <a:rPr dirty="0" err="1"/>
              <a:t>Aanbieden</a:t>
            </a:r>
            <a:r>
              <a:rPr dirty="0"/>
              <a:t> van </a:t>
            </a:r>
            <a:r>
              <a:rPr dirty="0" err="1"/>
              <a:t>verschillende</a:t>
            </a:r>
            <a:r>
              <a:rPr dirty="0"/>
              <a:t> </a:t>
            </a:r>
            <a:r>
              <a:rPr dirty="0" err="1"/>
              <a:t>vormen</a:t>
            </a:r>
            <a:r>
              <a:rPr dirty="0"/>
              <a:t> van </a:t>
            </a:r>
            <a:r>
              <a:rPr dirty="0" err="1"/>
              <a:t>ontspanning</a:t>
            </a:r>
            <a:r>
              <a:rPr dirty="0"/>
              <a:t>, </a:t>
            </a:r>
            <a:r>
              <a:rPr dirty="0" err="1"/>
              <a:t>onderzoeken</a:t>
            </a:r>
            <a:r>
              <a:rPr dirty="0"/>
              <a:t> wat </a:t>
            </a:r>
            <a:r>
              <a:rPr dirty="0" err="1"/>
              <a:t>bij</a:t>
            </a:r>
            <a:r>
              <a:rPr dirty="0"/>
              <a:t> je past</a:t>
            </a:r>
          </a:p>
          <a:p>
            <a:pPr marL="339470" indent="-339470" defTabSz="905255">
              <a:lnSpc>
                <a:spcPct val="150000"/>
              </a:lnSpc>
              <a:buSzPct val="100000"/>
              <a:buChar char="•"/>
              <a:defRPr sz="1979" b="0"/>
            </a:pP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verplicht</a:t>
            </a:r>
            <a:r>
              <a:rPr dirty="0"/>
              <a:t>, </a:t>
            </a:r>
            <a:r>
              <a:rPr dirty="0" err="1"/>
              <a:t>wel</a:t>
            </a:r>
            <a:r>
              <a:rPr dirty="0"/>
              <a:t> </a:t>
            </a:r>
            <a:r>
              <a:rPr dirty="0" err="1"/>
              <a:t>uitnodigen</a:t>
            </a:r>
            <a:r>
              <a:rPr dirty="0"/>
              <a:t> om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proberen</a:t>
            </a:r>
            <a:endParaRPr dirty="0"/>
          </a:p>
          <a:p>
            <a:pPr marL="339470" indent="-339470" defTabSz="905255">
              <a:lnSpc>
                <a:spcPct val="150000"/>
              </a:lnSpc>
              <a:buSzPct val="100000"/>
              <a:buChar char="•"/>
              <a:defRPr sz="1979" b="0"/>
            </a:pPr>
            <a:r>
              <a:rPr dirty="0" err="1"/>
              <a:t>Betrek</a:t>
            </a:r>
            <a:r>
              <a:rPr dirty="0"/>
              <a:t> de </a:t>
            </a:r>
            <a:r>
              <a:rPr dirty="0" err="1"/>
              <a:t>groep</a:t>
            </a:r>
            <a:r>
              <a:rPr dirty="0"/>
              <a:t>; </a:t>
            </a:r>
            <a:r>
              <a:rPr dirty="0" err="1"/>
              <a:t>ideeën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uitvoering</a:t>
            </a:r>
            <a:endParaRPr dirty="0"/>
          </a:p>
          <a:p>
            <a:pPr marL="339470" indent="-339470" defTabSz="905255">
              <a:lnSpc>
                <a:spcPct val="150000"/>
              </a:lnSpc>
              <a:buSzPct val="100000"/>
              <a:buChar char="•"/>
              <a:defRPr sz="1979" b="0"/>
            </a:pPr>
            <a:r>
              <a:rPr dirty="0"/>
              <a:t>Ga het </a:t>
            </a:r>
            <a:r>
              <a:rPr dirty="0" err="1"/>
              <a:t>als</a:t>
            </a:r>
            <a:r>
              <a:rPr dirty="0"/>
              <a:t> trainers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uit</a:t>
            </a:r>
            <a:r>
              <a:rPr dirty="0"/>
              <a:t> de </a:t>
            </a:r>
            <a:r>
              <a:rPr dirty="0" err="1"/>
              <a:t>weg</a:t>
            </a:r>
            <a:r>
              <a:rPr lang="nl-NL" dirty="0"/>
              <a:t>!!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773765"/>
      </p:ext>
    </p:extLst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Voorwaarden voor deelname"/>
          <p:cNvSpPr>
            <a:spLocks noGrp="1"/>
          </p:cNvSpPr>
          <p:nvPr>
            <p:ph type="title" idx="4294967295"/>
          </p:nvPr>
        </p:nvSpPr>
        <p:spPr>
          <a:xfrm>
            <a:off x="504190" y="404813"/>
            <a:ext cx="8212137" cy="10080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100"/>
              </a:spcBef>
              <a:defRPr sz="3600"/>
            </a:lvl1pPr>
          </a:lstStyle>
          <a:p>
            <a:pPr algn="l"/>
            <a:r>
              <a:rPr dirty="0" err="1"/>
              <a:t>Voorwaarden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deelname</a:t>
            </a:r>
            <a:endParaRPr dirty="0"/>
          </a:p>
        </p:txBody>
      </p:sp>
      <p:sp>
        <p:nvSpPr>
          <p:cNvPr id="332" name="Intake/screening: Zie intakeformat in map…"/>
          <p:cNvSpPr>
            <a:spLocks noGrp="1"/>
          </p:cNvSpPr>
          <p:nvPr>
            <p:ph type="body" idx="4294967295"/>
          </p:nvPr>
        </p:nvSpPr>
        <p:spPr>
          <a:xfrm>
            <a:off x="434340" y="1412875"/>
            <a:ext cx="8351838" cy="51847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Intake/screening: </a:t>
            </a:r>
            <a:r>
              <a:rPr sz="2800" dirty="0" err="1"/>
              <a:t>Zie</a:t>
            </a:r>
            <a:r>
              <a:rPr sz="2800" dirty="0"/>
              <a:t> </a:t>
            </a:r>
            <a:r>
              <a:rPr sz="2800" dirty="0" err="1"/>
              <a:t>intakeformat</a:t>
            </a:r>
            <a:r>
              <a:rPr sz="2800" dirty="0"/>
              <a:t> in map</a:t>
            </a:r>
            <a:r>
              <a:rPr lang="nl-NL" dirty="0"/>
              <a:t/>
            </a:r>
            <a:br>
              <a:rPr lang="nl-NL" dirty="0"/>
            </a:br>
            <a:endParaRPr dirty="0"/>
          </a:p>
          <a:p>
            <a:pPr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Individuele</a:t>
            </a:r>
            <a:r>
              <a:rPr sz="2400" dirty="0"/>
              <a:t> </a:t>
            </a:r>
            <a:r>
              <a:rPr sz="2400" dirty="0" err="1"/>
              <a:t>behandelaar</a:t>
            </a:r>
            <a:r>
              <a:rPr sz="2400" dirty="0"/>
              <a:t> </a:t>
            </a:r>
            <a:r>
              <a:rPr sz="2400" dirty="0" err="1"/>
              <a:t>naast</a:t>
            </a:r>
            <a:r>
              <a:rPr sz="2400" dirty="0"/>
              <a:t> de VERS</a:t>
            </a:r>
          </a:p>
          <a:p>
            <a:pPr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Voldoende</a:t>
            </a:r>
            <a:r>
              <a:rPr sz="2400" dirty="0"/>
              <a:t> </a:t>
            </a:r>
            <a:r>
              <a:rPr sz="2400" dirty="0" err="1"/>
              <a:t>motivatie</a:t>
            </a:r>
            <a:endParaRPr sz="2400" dirty="0"/>
          </a:p>
          <a:p>
            <a:pPr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Wekelijks</a:t>
            </a:r>
            <a:r>
              <a:rPr sz="2400" dirty="0"/>
              <a:t> </a:t>
            </a:r>
            <a:r>
              <a:rPr sz="2400" dirty="0" err="1"/>
              <a:t>kunnen</a:t>
            </a:r>
            <a:r>
              <a:rPr sz="2400" dirty="0"/>
              <a:t> </a:t>
            </a:r>
            <a:r>
              <a:rPr sz="2400" dirty="0" err="1"/>
              <a:t>komen</a:t>
            </a:r>
            <a:endParaRPr sz="2400" dirty="0"/>
          </a:p>
          <a:p>
            <a:pPr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/>
              <a:t>Basale </a:t>
            </a:r>
            <a:r>
              <a:rPr sz="2400" dirty="0" err="1"/>
              <a:t>levensgebieden</a:t>
            </a:r>
            <a:r>
              <a:rPr sz="2400" dirty="0"/>
              <a:t> </a:t>
            </a:r>
            <a:r>
              <a:rPr sz="2400" dirty="0" err="1"/>
              <a:t>geregeld</a:t>
            </a:r>
            <a:r>
              <a:rPr sz="2400" dirty="0"/>
              <a:t> (</a:t>
            </a:r>
            <a:r>
              <a:rPr sz="2400" dirty="0" err="1"/>
              <a:t>woning</a:t>
            </a:r>
            <a:r>
              <a:rPr sz="2400" dirty="0"/>
              <a:t>, </a:t>
            </a:r>
            <a:r>
              <a:rPr sz="2400" dirty="0" err="1"/>
              <a:t>oppas</a:t>
            </a:r>
            <a:r>
              <a:rPr sz="2400" dirty="0"/>
              <a:t>, </a:t>
            </a:r>
            <a:r>
              <a:rPr sz="2400" dirty="0" err="1"/>
              <a:t>enige</a:t>
            </a:r>
            <a:r>
              <a:rPr sz="2400" dirty="0"/>
              <a:t> </a:t>
            </a:r>
            <a:r>
              <a:rPr sz="2400" dirty="0" err="1"/>
              <a:t>stabiliteit</a:t>
            </a:r>
            <a:r>
              <a:rPr sz="2400" dirty="0"/>
              <a:t>)</a:t>
            </a:r>
          </a:p>
          <a:p>
            <a:pPr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Bereidheid</a:t>
            </a:r>
            <a:r>
              <a:rPr sz="2400" dirty="0"/>
              <a:t> </a:t>
            </a:r>
            <a:r>
              <a:rPr sz="2400" dirty="0" err="1"/>
              <a:t>huiswerk</a:t>
            </a:r>
            <a:r>
              <a:rPr sz="2400" dirty="0"/>
              <a:t> </a:t>
            </a:r>
            <a:r>
              <a:rPr sz="2400" dirty="0" err="1"/>
              <a:t>te</a:t>
            </a:r>
            <a:r>
              <a:rPr sz="2400" dirty="0"/>
              <a:t> </a:t>
            </a:r>
            <a:r>
              <a:rPr sz="2400" dirty="0" err="1"/>
              <a:t>maken</a:t>
            </a:r>
            <a:endParaRPr sz="2400" dirty="0"/>
          </a:p>
          <a:p>
            <a:pPr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Herkennen</a:t>
            </a:r>
            <a:r>
              <a:rPr sz="2400" dirty="0"/>
              <a:t> ERS </a:t>
            </a:r>
            <a:r>
              <a:rPr sz="2400" dirty="0" err="1"/>
              <a:t>problematiek</a:t>
            </a:r>
            <a:endParaRPr sz="2400" dirty="0"/>
          </a:p>
          <a:p>
            <a:pPr>
              <a:spcBef>
                <a:spcPts val="600"/>
              </a:spcBef>
              <a:buSzPct val="100000"/>
              <a:buChar char="•"/>
              <a:defRPr sz="2800" b="0"/>
            </a:pPr>
            <a:r>
              <a:rPr sz="2400" dirty="0" err="1"/>
              <a:t>Steungroep</a:t>
            </a:r>
            <a:r>
              <a:rPr sz="2400" dirty="0"/>
              <a:t> </a:t>
            </a:r>
            <a:r>
              <a:rPr sz="2400" dirty="0" err="1"/>
              <a:t>willen</a:t>
            </a:r>
            <a:r>
              <a:rPr sz="2400" dirty="0"/>
              <a:t> </a:t>
            </a:r>
            <a:r>
              <a:rPr sz="2400" dirty="0" err="1"/>
              <a:t>samenstellen</a:t>
            </a:r>
            <a:r>
              <a:rPr sz="2400" dirty="0"/>
              <a:t> (min. 2 </a:t>
            </a:r>
            <a:r>
              <a:rPr sz="2400" dirty="0" err="1"/>
              <a:t>personen</a:t>
            </a:r>
            <a:r>
              <a:rPr sz="2400" dirty="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VERS: laagdrempelige ‘selectie’"/>
          <p:cNvSpPr>
            <a:spLocks noGrp="1"/>
          </p:cNvSpPr>
          <p:nvPr>
            <p:ph type="title" idx="4294967295"/>
          </p:nvPr>
        </p:nvSpPr>
        <p:spPr>
          <a:xfrm>
            <a:off x="0" y="746125"/>
            <a:ext cx="7875588" cy="520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39495">
              <a:lnSpc>
                <a:spcPts val="2900"/>
              </a:lnSpc>
              <a:spcBef>
                <a:spcPts val="800"/>
              </a:spcBef>
              <a:defRPr sz="1416"/>
            </a:pPr>
            <a:r>
              <a:rPr sz="3600" dirty="0"/>
              <a:t>VERS: </a:t>
            </a:r>
            <a:r>
              <a:rPr sz="3600" dirty="0" err="1"/>
              <a:t>laagdrempelige</a:t>
            </a:r>
            <a:r>
              <a:rPr sz="3600" dirty="0"/>
              <a:t> ‘</a:t>
            </a:r>
            <a:r>
              <a:rPr sz="3600" dirty="0" err="1"/>
              <a:t>selectie</a:t>
            </a:r>
            <a:r>
              <a:rPr sz="3600" dirty="0"/>
              <a:t>’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335" name="Geen sterke antisociale of narcistische trekken, tenzij training in deze setting plaatsvindt…"/>
          <p:cNvSpPr>
            <a:spLocks noGrp="1"/>
          </p:cNvSpPr>
          <p:nvPr>
            <p:ph type="body" idx="4294967295"/>
          </p:nvPr>
        </p:nvSpPr>
        <p:spPr>
          <a:xfrm>
            <a:off x="405765" y="1712913"/>
            <a:ext cx="8086725" cy="4857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9470" indent="-339470" defTabSz="905255">
              <a:buSzPct val="100000"/>
              <a:buChar char="•"/>
              <a:defRPr sz="1979" b="0"/>
            </a:pPr>
            <a:r>
              <a:rPr dirty="0" err="1"/>
              <a:t>Geen</a:t>
            </a:r>
            <a:r>
              <a:rPr dirty="0"/>
              <a:t> </a:t>
            </a:r>
            <a:r>
              <a:rPr dirty="0" err="1"/>
              <a:t>sterke</a:t>
            </a:r>
            <a:r>
              <a:rPr dirty="0"/>
              <a:t> </a:t>
            </a:r>
            <a:r>
              <a:rPr dirty="0" err="1"/>
              <a:t>antisociale</a:t>
            </a:r>
            <a:r>
              <a:rPr dirty="0"/>
              <a:t> of </a:t>
            </a:r>
            <a:r>
              <a:rPr dirty="0" err="1"/>
              <a:t>narcistische</a:t>
            </a:r>
            <a:r>
              <a:rPr dirty="0"/>
              <a:t> </a:t>
            </a:r>
            <a:r>
              <a:rPr dirty="0" err="1"/>
              <a:t>trekken</a:t>
            </a:r>
            <a:r>
              <a:rPr dirty="0"/>
              <a:t>, </a:t>
            </a:r>
            <a:r>
              <a:rPr dirty="0" err="1"/>
              <a:t>tenzij</a:t>
            </a:r>
            <a:r>
              <a:rPr dirty="0"/>
              <a:t> training in </a:t>
            </a:r>
            <a:r>
              <a:rPr dirty="0" err="1"/>
              <a:t>deze</a:t>
            </a:r>
            <a:r>
              <a:rPr dirty="0"/>
              <a:t> setting </a:t>
            </a:r>
            <a:r>
              <a:rPr dirty="0" err="1"/>
              <a:t>plaatsvindt</a:t>
            </a:r>
            <a:endParaRPr dirty="0"/>
          </a:p>
          <a:p>
            <a:pPr marL="339470" indent="-339470" defTabSz="905255">
              <a:buSzPct val="100000"/>
              <a:buChar char="•"/>
              <a:defRPr sz="1979" b="0"/>
            </a:pPr>
            <a:r>
              <a:rPr dirty="0"/>
              <a:t>IQ &gt; 80</a:t>
            </a:r>
          </a:p>
          <a:p>
            <a:pPr marL="339470" indent="-339470" defTabSz="905255">
              <a:buSzPct val="100000"/>
              <a:buChar char="•"/>
              <a:defRPr sz="1979" b="0"/>
            </a:pPr>
            <a:r>
              <a:rPr dirty="0" err="1"/>
              <a:t>Geen</a:t>
            </a:r>
            <a:r>
              <a:rPr dirty="0"/>
              <a:t> </a:t>
            </a:r>
            <a:r>
              <a:rPr dirty="0" err="1"/>
              <a:t>forse</a:t>
            </a:r>
            <a:r>
              <a:rPr dirty="0"/>
              <a:t> </a:t>
            </a:r>
            <a:r>
              <a:rPr dirty="0" err="1"/>
              <a:t>verslaving</a:t>
            </a:r>
            <a:r>
              <a:rPr dirty="0"/>
              <a:t> op de </a:t>
            </a:r>
            <a:r>
              <a:rPr dirty="0" err="1"/>
              <a:t>voorgrond</a:t>
            </a:r>
            <a:endParaRPr dirty="0"/>
          </a:p>
          <a:p>
            <a:pPr marL="339470" indent="-339470" defTabSz="905255">
              <a:buSzPct val="100000"/>
              <a:buChar char="•"/>
              <a:defRPr sz="1979" b="0"/>
            </a:pPr>
            <a:r>
              <a:rPr dirty="0" err="1"/>
              <a:t>Enige</a:t>
            </a:r>
            <a:r>
              <a:rPr dirty="0"/>
              <a:t> </a:t>
            </a:r>
            <a:r>
              <a:rPr dirty="0" err="1"/>
              <a:t>stabiliteit</a:t>
            </a:r>
            <a:r>
              <a:rPr dirty="0"/>
              <a:t>, </a:t>
            </a:r>
            <a:r>
              <a:rPr dirty="0" err="1"/>
              <a:t>geen</a:t>
            </a:r>
            <a:r>
              <a:rPr dirty="0"/>
              <a:t> acute crisis</a:t>
            </a:r>
          </a:p>
          <a:p>
            <a:pPr marL="339470" indent="-339470" defTabSz="905255">
              <a:buSzPct val="100000"/>
              <a:buChar char="•"/>
              <a:defRPr sz="1979" b="0"/>
            </a:pPr>
            <a:r>
              <a:rPr dirty="0" err="1"/>
              <a:t>Zich</a:t>
            </a:r>
            <a:r>
              <a:rPr dirty="0"/>
              <a:t> in de VERS </a:t>
            </a:r>
            <a:r>
              <a:rPr dirty="0" err="1"/>
              <a:t>kunnen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willen</a:t>
            </a:r>
            <a:r>
              <a:rPr dirty="0"/>
              <a:t> </a:t>
            </a:r>
            <a:r>
              <a:rPr dirty="0" err="1"/>
              <a:t>richten</a:t>
            </a:r>
            <a:r>
              <a:rPr dirty="0"/>
              <a:t> op </a:t>
            </a:r>
            <a:r>
              <a:rPr dirty="0" err="1"/>
              <a:t>bewustwording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leren</a:t>
            </a:r>
            <a:r>
              <a:rPr dirty="0"/>
              <a:t> van coping </a:t>
            </a:r>
            <a:r>
              <a:rPr dirty="0" err="1"/>
              <a:t>strategieën</a:t>
            </a:r>
            <a:endParaRPr dirty="0"/>
          </a:p>
          <a:p>
            <a:pPr marL="339470" indent="-339470" defTabSz="905255">
              <a:buSzPct val="100000"/>
              <a:buChar char="•"/>
              <a:defRPr sz="1979" b="0"/>
            </a:pPr>
            <a:r>
              <a:rPr dirty="0" err="1"/>
              <a:t>Kunnen</a:t>
            </a:r>
            <a:r>
              <a:rPr dirty="0"/>
              <a:t> </a:t>
            </a:r>
            <a:r>
              <a:rPr dirty="0" err="1"/>
              <a:t>participeren</a:t>
            </a:r>
            <a:r>
              <a:rPr dirty="0"/>
              <a:t> in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groep</a:t>
            </a:r>
            <a:endParaRPr dirty="0"/>
          </a:p>
          <a:p>
            <a:pPr marL="339470" indent="-339470" defTabSz="905255">
              <a:buSzPct val="100000"/>
              <a:buChar char="•"/>
              <a:defRPr sz="1979" b="0"/>
            </a:pPr>
            <a:r>
              <a:rPr dirty="0" err="1"/>
              <a:t>Individueel</a:t>
            </a:r>
            <a:r>
              <a:rPr dirty="0"/>
              <a:t> </a:t>
            </a:r>
            <a:r>
              <a:rPr dirty="0" err="1"/>
              <a:t>behandelcontact</a:t>
            </a:r>
            <a:r>
              <a:rPr dirty="0"/>
              <a:t> 1 x per week of 2 </a:t>
            </a:r>
            <a:r>
              <a:rPr dirty="0" err="1"/>
              <a:t>weken</a:t>
            </a:r>
            <a:endParaRPr dirty="0"/>
          </a:p>
          <a:p>
            <a:pPr marL="339470" indent="-339470" defTabSz="905255">
              <a:buSzPct val="100000"/>
              <a:buChar char="•"/>
              <a:defRPr sz="1979" b="0"/>
            </a:pPr>
            <a:r>
              <a:rPr dirty="0" err="1"/>
              <a:t>Verdere</a:t>
            </a:r>
            <a:r>
              <a:rPr dirty="0"/>
              <a:t> </a:t>
            </a:r>
            <a:r>
              <a:rPr dirty="0" err="1"/>
              <a:t>groeps</a:t>
            </a:r>
            <a:r>
              <a:rPr i="1" dirty="0" err="1"/>
              <a:t>samenstelling</a:t>
            </a:r>
            <a:r>
              <a:rPr dirty="0"/>
              <a:t>  (</a:t>
            </a:r>
            <a:r>
              <a:rPr dirty="0" err="1"/>
              <a:t>leeftijd</a:t>
            </a:r>
            <a:r>
              <a:rPr dirty="0"/>
              <a:t>, </a:t>
            </a:r>
            <a:r>
              <a:rPr dirty="0" err="1"/>
              <a:t>geslacht</a:t>
            </a:r>
            <a:r>
              <a:rPr dirty="0"/>
              <a:t>, </a:t>
            </a:r>
            <a:r>
              <a:rPr dirty="0" err="1"/>
              <a:t>etc</a:t>
            </a:r>
            <a:r>
              <a:rPr dirty="0"/>
              <a:t>) </a:t>
            </a:r>
            <a:r>
              <a:rPr dirty="0" err="1"/>
              <a:t>luistert</a:t>
            </a:r>
            <a:r>
              <a:rPr dirty="0"/>
              <a:t> minder </a:t>
            </a:r>
            <a:r>
              <a:rPr dirty="0" err="1"/>
              <a:t>nauw</a:t>
            </a:r>
            <a:r>
              <a:rPr dirty="0"/>
              <a:t>, maar </a:t>
            </a:r>
            <a:r>
              <a:rPr dirty="0" err="1"/>
              <a:t>kijk</a:t>
            </a:r>
            <a:r>
              <a:rPr dirty="0"/>
              <a:t> </a:t>
            </a:r>
            <a:r>
              <a:rPr dirty="0" err="1"/>
              <a:t>wel</a:t>
            </a:r>
            <a:r>
              <a:rPr dirty="0"/>
              <a:t> of men </a:t>
            </a:r>
            <a:r>
              <a:rPr dirty="0" err="1"/>
              <a:t>herkenning</a:t>
            </a:r>
            <a:r>
              <a:rPr dirty="0"/>
              <a:t> </a:t>
            </a:r>
            <a:r>
              <a:rPr dirty="0" err="1"/>
              <a:t>vindt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build="p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e Emotie Intensiteits Schaal  E.I.S.            het ‘Pannetjes-model’ als rode draad van de VERS  met de Checklist Vaardigheden"/>
          <p:cNvSpPr>
            <a:spLocks noGrp="1"/>
          </p:cNvSpPr>
          <p:nvPr>
            <p:ph type="title" idx="4294967295"/>
          </p:nvPr>
        </p:nvSpPr>
        <p:spPr>
          <a:xfrm>
            <a:off x="400050" y="1063943"/>
            <a:ext cx="8229600" cy="52562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dirty="0"/>
              <a:t>De Emotie Intensiteits Schaal </a:t>
            </a:r>
            <a:br>
              <a:rPr dirty="0"/>
            </a:br>
            <a:r>
              <a:rPr dirty="0"/>
              <a:t>E.I.S.</a:t>
            </a:r>
            <a:r>
              <a:rPr sz="4200" dirty="0"/>
              <a:t> </a:t>
            </a:r>
            <a:r>
              <a:rPr lang="mr-IN" sz="4200" dirty="0" smtClean="0"/>
              <a:t>–</a:t>
            </a:r>
            <a:r>
              <a:rPr lang="nl-NL" sz="4200" dirty="0" smtClean="0"/>
              <a:t> Basis-VERS</a:t>
            </a:r>
            <a:r>
              <a:rPr sz="4200" dirty="0" smtClean="0"/>
              <a:t>         </a:t>
            </a:r>
            <a:r>
              <a:rPr sz="4200" dirty="0"/>
              <a:t/>
            </a:r>
            <a:br>
              <a:rPr sz="4200" dirty="0"/>
            </a:br>
            <a:r>
              <a:rPr sz="4200" dirty="0"/>
              <a:t/>
            </a:r>
            <a:br>
              <a:rPr sz="4200" dirty="0"/>
            </a:br>
            <a:r>
              <a:rPr sz="4200" dirty="0"/>
              <a:t>het ‘Pannetjes-model’</a:t>
            </a:r>
            <a:br>
              <a:rPr sz="4200" dirty="0"/>
            </a:br>
            <a:r>
              <a:rPr sz="3200" dirty="0"/>
              <a:t>als rode draad van de VERS</a:t>
            </a:r>
            <a:br>
              <a:rPr sz="3200" dirty="0"/>
            </a:br>
            <a:r>
              <a:rPr sz="3200" dirty="0"/>
              <a:t/>
            </a:r>
            <a:br>
              <a:rPr sz="3200" dirty="0"/>
            </a:br>
            <a:r>
              <a:rPr sz="3200" dirty="0"/>
              <a:t>met de Checklist </a:t>
            </a:r>
            <a:r>
              <a:rPr sz="3200" dirty="0" smtClean="0"/>
              <a:t>Vaardigheden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/>
              <a:t/>
            </a:r>
            <a:br>
              <a:rPr lang="nl-NL" sz="3200" dirty="0"/>
            </a:br>
            <a:endParaRPr sz="32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05 09 06</a:t>
            </a: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nl-NL" smtClean="0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l-NL" sz="2800" smtClean="0"/>
          </a:p>
        </p:txBody>
      </p:sp>
      <p:sp>
        <p:nvSpPr>
          <p:cNvPr id="168967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nl-NL" sz="2800" smtClean="0"/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62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67"/>
            <a:ext cx="91440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54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0"/>
            <a:ext cx="810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398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/>
              <a:t>05 09 06</a:t>
            </a: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nl-NL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l-NL" dirty="0" smtClean="0"/>
          </a:p>
        </p:txBody>
      </p:sp>
      <p:pic>
        <p:nvPicPr>
          <p:cNvPr id="18436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737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18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mtClean="0"/>
              <a:t>05 09 06</a:t>
            </a:r>
            <a:endParaRPr lang="nl-NL"/>
          </a:p>
        </p:txBody>
      </p:sp>
      <p:pic>
        <p:nvPicPr>
          <p:cNvPr id="6" name="Tijdelijke aanduiding voor inhoud 5" descr="Situatiepan Basis-VERS 1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7" t="3800" r="6578"/>
          <a:stretch/>
        </p:blipFill>
        <p:spPr>
          <a:xfrm>
            <a:off x="-252413" y="-1588"/>
            <a:ext cx="9396413" cy="6858001"/>
          </a:xfrm>
        </p:spPr>
      </p:pic>
    </p:spTree>
    <p:extLst>
      <p:ext uri="{BB962C8B-B14F-4D97-AF65-F5344CB8AC3E}">
        <p14:creationId xmlns:p14="http://schemas.microsoft.com/office/powerpoint/2010/main" val="422414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asishouding draagt de behandeling Voortdurend monitoren op mogelijke breuken"/>
          <p:cNvSpPr>
            <a:spLocks noGrp="1"/>
          </p:cNvSpPr>
          <p:nvPr>
            <p:ph type="title" idx="4294967295"/>
          </p:nvPr>
        </p:nvSpPr>
        <p:spPr>
          <a:xfrm>
            <a:off x="116786" y="-5293"/>
            <a:ext cx="8752047" cy="11482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877823">
              <a:lnSpc>
                <a:spcPct val="100000"/>
              </a:lnSpc>
              <a:spcBef>
                <a:spcPts val="1600"/>
              </a:spcBef>
              <a:defRPr sz="2688"/>
            </a:pPr>
            <a:r>
              <a:rPr dirty="0"/>
              <a:t/>
            </a:r>
            <a:br>
              <a:rPr dirty="0"/>
            </a:br>
            <a:r>
              <a:rPr lang="nl-NL" dirty="0"/>
              <a:t>Basishouding draagt de behandeling</a:t>
            </a:r>
            <a:br>
              <a:rPr lang="nl-NL" dirty="0"/>
            </a:br>
            <a:r>
              <a:rPr lang="nl-NL" b="0" dirty="0"/>
              <a:t>Voortdurend monitoren op mogelijke breuken</a:t>
            </a:r>
          </a:p>
        </p:txBody>
      </p:sp>
      <p:sp>
        <p:nvSpPr>
          <p:cNvPr id="235" name="Kenmerkend bij PS is interpersoonlijke gevoeligheid:…"/>
          <p:cNvSpPr>
            <a:spLocks noGrp="1"/>
          </p:cNvSpPr>
          <p:nvPr>
            <p:ph type="body" idx="4294967295"/>
          </p:nvPr>
        </p:nvSpPr>
        <p:spPr>
          <a:xfrm>
            <a:off x="0" y="1065746"/>
            <a:ext cx="9144000" cy="579225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l-NL" sz="6200" b="1" dirty="0" smtClean="0"/>
          </a:p>
          <a:p>
            <a:pPr marL="0" indent="0">
              <a:buNone/>
            </a:pPr>
            <a:r>
              <a:rPr lang="nl-NL" sz="6200" b="1" dirty="0" smtClean="0"/>
              <a:t>Kenmerkend </a:t>
            </a:r>
            <a:r>
              <a:rPr lang="nl-NL" sz="6200" b="1" dirty="0"/>
              <a:t>bij PS is interpersoonlijke </a:t>
            </a:r>
            <a:r>
              <a:rPr lang="nl-NL" sz="6200" b="1" dirty="0" smtClean="0"/>
              <a:t>gevoeligheid (</a:t>
            </a:r>
            <a:r>
              <a:rPr lang="nl-NL" sz="6200" b="1" dirty="0" err="1" smtClean="0"/>
              <a:t>epistemic</a:t>
            </a:r>
            <a:r>
              <a:rPr lang="nl-NL" sz="6200" b="1" dirty="0" smtClean="0"/>
              <a:t> trust): </a:t>
            </a:r>
            <a:endParaRPr lang="nl-NL" sz="6200" b="1" dirty="0"/>
          </a:p>
          <a:p>
            <a:pPr marL="0" indent="0"/>
            <a:endParaRPr lang="nl-NL" sz="8000" dirty="0"/>
          </a:p>
          <a:p>
            <a:pPr marL="0" indent="0">
              <a:buSzPct val="100000"/>
              <a:buChar char="•"/>
              <a:defRPr b="0"/>
            </a:pPr>
            <a:r>
              <a:rPr lang="nl-NL" sz="8000" dirty="0"/>
              <a:t> Moeite om zich echt af te stemmen op de gedachten en gevoelens   </a:t>
            </a:r>
          </a:p>
          <a:p>
            <a:pPr marL="0" indent="0">
              <a:buSzPct val="100000"/>
              <a:buNone/>
              <a:defRPr b="0"/>
            </a:pPr>
            <a:r>
              <a:rPr lang="nl-NL" sz="8000" dirty="0"/>
              <a:t>  van anderen; neiging om vage emoties als negatief te     </a:t>
            </a:r>
          </a:p>
          <a:p>
            <a:pPr marL="0" indent="0">
              <a:buSzPct val="100000"/>
              <a:buNone/>
              <a:defRPr b="0"/>
            </a:pPr>
            <a:r>
              <a:rPr lang="nl-NL" sz="8000" dirty="0"/>
              <a:t>  interpreteren vanuit negatieve ervaringen in het verleden</a:t>
            </a:r>
          </a:p>
          <a:p>
            <a:pPr marL="0" indent="0">
              <a:buSzPct val="100000"/>
              <a:buNone/>
              <a:defRPr b="0"/>
            </a:pPr>
            <a:endParaRPr lang="nl-NL" sz="8000" dirty="0"/>
          </a:p>
          <a:p>
            <a:pPr marL="0" indent="0">
              <a:buSzPct val="100000"/>
              <a:buChar char="•"/>
              <a:defRPr b="0"/>
            </a:pPr>
            <a:r>
              <a:rPr lang="nl-NL" sz="8000" dirty="0"/>
              <a:t> Gevoelig voor interpersoonlijke stressoren, zoals verlating/verlies/ </a:t>
            </a:r>
          </a:p>
          <a:p>
            <a:pPr marL="0" indent="0">
              <a:buSzPct val="100000"/>
              <a:buNone/>
              <a:defRPr b="0"/>
            </a:pPr>
            <a:r>
              <a:rPr lang="nl-NL" sz="8000" dirty="0"/>
              <a:t>  afwijzing/onbetrouwbaarheid</a:t>
            </a:r>
          </a:p>
          <a:p>
            <a:pPr marL="0" indent="0">
              <a:buSzPct val="100000"/>
              <a:buNone/>
              <a:defRPr b="0"/>
            </a:pPr>
            <a:endParaRPr lang="nl-NL" sz="8000" dirty="0"/>
          </a:p>
          <a:p>
            <a:pPr marL="0" indent="0">
              <a:buSzPct val="100000"/>
              <a:buChar char="•"/>
              <a:defRPr b="0"/>
            </a:pPr>
            <a:r>
              <a:rPr lang="nl-NL" sz="8000" dirty="0"/>
              <a:t> Moeilijk te </a:t>
            </a:r>
            <a:r>
              <a:rPr lang="nl-NL" sz="8000" dirty="0" smtClean="0"/>
              <a:t>bereiken voor </a:t>
            </a:r>
            <a:r>
              <a:rPr lang="nl-NL" sz="8000" dirty="0"/>
              <a:t>complimenten / advies / </a:t>
            </a:r>
            <a:r>
              <a:rPr lang="nl-NL" sz="8000" dirty="0" smtClean="0"/>
              <a:t>tips </a:t>
            </a:r>
          </a:p>
          <a:p>
            <a:pPr marL="0" indent="0">
              <a:buSzPct val="100000"/>
              <a:buNone/>
              <a:defRPr b="0"/>
            </a:pPr>
            <a:r>
              <a:rPr lang="nl-NL" sz="8000" dirty="0" smtClean="0"/>
              <a:t>	</a:t>
            </a:r>
            <a:endParaRPr lang="nl-NL" sz="8000" dirty="0"/>
          </a:p>
          <a:p>
            <a:pPr marL="0" indent="0">
              <a:buSzPct val="100000"/>
              <a:buChar char="•"/>
              <a:defRPr b="0"/>
            </a:pPr>
            <a:r>
              <a:rPr lang="nl-NL" sz="8000" dirty="0"/>
              <a:t> Achterdochtig of wantrouwend naar de intenties van anderen</a:t>
            </a:r>
          </a:p>
          <a:p>
            <a:pPr marL="0" indent="0">
              <a:buSzPct val="100000"/>
              <a:buChar char="•"/>
              <a:defRPr b="0"/>
            </a:pPr>
            <a:endParaRPr lang="nl-NL" sz="8000" dirty="0"/>
          </a:p>
          <a:p>
            <a:pPr marL="0" indent="0">
              <a:buSzPct val="100000"/>
              <a:defRPr b="0"/>
            </a:pPr>
            <a:r>
              <a:rPr lang="nl-NL" sz="8000" dirty="0"/>
              <a:t> Dit is begrijpelijk vanuit de nare ervaringen verleden</a:t>
            </a:r>
          </a:p>
          <a:p>
            <a:pPr marL="0" indent="0">
              <a:buSzPct val="100000"/>
              <a:buChar char="•"/>
              <a:defRPr b="0"/>
            </a:pPr>
            <a:endParaRPr lang="nl-NL" sz="8000" dirty="0"/>
          </a:p>
          <a:p>
            <a:pPr marL="0" indent="0">
              <a:buSzPct val="100000"/>
              <a:buChar char="•"/>
            </a:pPr>
            <a:endParaRPr lang="nl-NL" sz="8000" b="0" dirty="0"/>
          </a:p>
          <a:p>
            <a:pPr marL="0" indent="0">
              <a:buNone/>
              <a:defRPr>
                <a:solidFill>
                  <a:srgbClr val="FF0000"/>
                </a:solidFill>
              </a:defRPr>
            </a:pPr>
            <a:r>
              <a:rPr lang="nl-NL" sz="8000" dirty="0">
                <a:solidFill>
                  <a:srgbClr val="E20031"/>
                </a:solidFill>
              </a:rPr>
              <a:t>Daarom is een open, vriendelijke, </a:t>
            </a:r>
            <a:r>
              <a:rPr lang="nl-NL" sz="8000" dirty="0" err="1">
                <a:solidFill>
                  <a:srgbClr val="E20031"/>
                </a:solidFill>
              </a:rPr>
              <a:t>empathische</a:t>
            </a:r>
            <a:r>
              <a:rPr lang="nl-NL" sz="8000" dirty="0">
                <a:solidFill>
                  <a:srgbClr val="E20031"/>
                </a:solidFill>
              </a:rPr>
              <a:t>, validerende, samen onderzoekende, actieve, </a:t>
            </a:r>
            <a:r>
              <a:rPr lang="nl-NL" sz="8000" dirty="0" err="1">
                <a:solidFill>
                  <a:srgbClr val="E20031"/>
                </a:solidFill>
              </a:rPr>
              <a:t>outreachende</a:t>
            </a:r>
            <a:r>
              <a:rPr lang="nl-NL" sz="8000" dirty="0">
                <a:solidFill>
                  <a:srgbClr val="E20031"/>
                </a:solidFill>
              </a:rPr>
              <a:t> basishouding van belang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00"/>
            <a:ext cx="9144000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685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VERS-2.tif" descr="VERS-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200" y="1428750"/>
            <a:ext cx="7359650" cy="4694238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OOK DIT GAAT VOORBIJ..."/>
          <p:cNvSpPr/>
          <p:nvPr/>
        </p:nvSpPr>
        <p:spPr>
          <a:xfrm>
            <a:off x="812800" y="400050"/>
            <a:ext cx="7823200" cy="54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900"/>
              </a:spcBef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OOK DIT GAAT VOORBIJ...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Emotie Intensiteit Schaal"/>
          <p:cNvSpPr>
            <a:spLocks noGrp="1"/>
          </p:cNvSpPr>
          <p:nvPr>
            <p:ph type="title" idx="4294967295"/>
          </p:nvPr>
        </p:nvSpPr>
        <p:spPr>
          <a:xfrm>
            <a:off x="782003" y="333375"/>
            <a:ext cx="7996237" cy="1295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900"/>
              </a:spcBef>
              <a:defRPr sz="3200"/>
            </a:lvl1pPr>
          </a:lstStyle>
          <a:p>
            <a:pPr algn="l"/>
            <a:r>
              <a:rPr dirty="0"/>
              <a:t>Emotie Intensiteit </a:t>
            </a:r>
            <a:r>
              <a:rPr dirty="0" smtClean="0"/>
              <a:t>Schal</a:t>
            </a:r>
            <a:r>
              <a:rPr lang="nl-NL" dirty="0" smtClean="0"/>
              <a:t>en VERS I</a:t>
            </a:r>
            <a:endParaRPr dirty="0"/>
          </a:p>
        </p:txBody>
      </p:sp>
      <p:sp>
        <p:nvSpPr>
          <p:cNvPr id="342" name="EIS – Thermometer: wordt 3 * daags met een kruisje ingevuld tijdens de hele training…"/>
          <p:cNvSpPr>
            <a:spLocks noGrp="1"/>
          </p:cNvSpPr>
          <p:nvPr>
            <p:ph type="body" idx="4294967295"/>
          </p:nvPr>
        </p:nvSpPr>
        <p:spPr>
          <a:xfrm>
            <a:off x="406083" y="1127125"/>
            <a:ext cx="8212137" cy="544512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SzPct val="100000"/>
              <a:buChar char="•"/>
            </a:pPr>
            <a:endParaRPr sz="2000" dirty="0"/>
          </a:p>
          <a:p>
            <a:pPr>
              <a:buSzPct val="100000"/>
              <a:buChar char="•"/>
            </a:pPr>
            <a:r>
              <a:rPr sz="2000" dirty="0"/>
              <a:t>EIS – Thermometer: </a:t>
            </a:r>
            <a:r>
              <a:rPr sz="2000" dirty="0" err="1"/>
              <a:t>wordt</a:t>
            </a:r>
            <a:r>
              <a:rPr sz="2000" dirty="0"/>
              <a:t> 3 * </a:t>
            </a:r>
            <a:r>
              <a:rPr sz="2000" dirty="0" err="1"/>
              <a:t>daags</a:t>
            </a:r>
            <a:r>
              <a:rPr sz="2000" dirty="0"/>
              <a:t> met </a:t>
            </a:r>
            <a:r>
              <a:rPr sz="2000" dirty="0" err="1"/>
              <a:t>een</a:t>
            </a:r>
            <a:r>
              <a:rPr sz="2000" dirty="0"/>
              <a:t> </a:t>
            </a:r>
            <a:r>
              <a:rPr sz="2000" dirty="0" err="1"/>
              <a:t>kruisje</a:t>
            </a:r>
            <a:r>
              <a:rPr sz="2000" dirty="0"/>
              <a:t> </a:t>
            </a:r>
            <a:r>
              <a:rPr sz="2000" dirty="0" err="1"/>
              <a:t>ingevuld</a:t>
            </a:r>
            <a:r>
              <a:rPr sz="2000" dirty="0"/>
              <a:t> </a:t>
            </a:r>
            <a:r>
              <a:rPr sz="2000" dirty="0" err="1"/>
              <a:t>tijdens</a:t>
            </a:r>
            <a:r>
              <a:rPr sz="2000" dirty="0"/>
              <a:t> de hele training</a:t>
            </a:r>
          </a:p>
          <a:p>
            <a:endParaRPr sz="2000" dirty="0"/>
          </a:p>
          <a:p>
            <a:pPr>
              <a:buSzPct val="100000"/>
              <a:buChar char="•"/>
            </a:pPr>
            <a:r>
              <a:rPr sz="2000" dirty="0"/>
              <a:t>EIS-</a:t>
            </a:r>
            <a:r>
              <a:rPr sz="2000" dirty="0" err="1"/>
              <a:t>Foto</a:t>
            </a:r>
            <a:r>
              <a:rPr sz="2000" dirty="0"/>
              <a:t>: </a:t>
            </a:r>
            <a:r>
              <a:rPr sz="2000" dirty="0" err="1"/>
              <a:t>Momentopname</a:t>
            </a:r>
            <a:r>
              <a:rPr sz="2000" dirty="0"/>
              <a:t> van </a:t>
            </a:r>
            <a:r>
              <a:rPr sz="2000" dirty="0" err="1"/>
              <a:t>een</a:t>
            </a:r>
            <a:r>
              <a:rPr sz="2000" dirty="0"/>
              <a:t> </a:t>
            </a:r>
            <a:r>
              <a:rPr sz="2000" dirty="0" err="1"/>
              <a:t>situatie</a:t>
            </a:r>
            <a:r>
              <a:rPr sz="2000" dirty="0"/>
              <a:t> </a:t>
            </a:r>
            <a:r>
              <a:rPr sz="2000" dirty="0" err="1"/>
              <a:t>wordt</a:t>
            </a:r>
            <a:r>
              <a:rPr sz="2000" dirty="0"/>
              <a:t> </a:t>
            </a:r>
            <a:r>
              <a:rPr sz="2000" dirty="0" err="1"/>
              <a:t>uitgewerkt</a:t>
            </a:r>
            <a:r>
              <a:rPr sz="2000" dirty="0"/>
              <a:t>: 1 pan (met 5 G’s)</a:t>
            </a:r>
          </a:p>
          <a:p>
            <a:pPr>
              <a:buSzPct val="100000"/>
              <a:buChar char="•"/>
            </a:pPr>
            <a:endParaRPr sz="2000" dirty="0"/>
          </a:p>
          <a:p>
            <a:pPr>
              <a:buSzPct val="100000"/>
              <a:buChar char="•"/>
            </a:pPr>
            <a:r>
              <a:rPr sz="2000" dirty="0"/>
              <a:t>EIS-Film: De film, van pan 1 tot de </a:t>
            </a:r>
            <a:r>
              <a:rPr sz="2000" dirty="0" err="1"/>
              <a:t>hoogste</a:t>
            </a:r>
            <a:r>
              <a:rPr sz="2000" dirty="0"/>
              <a:t> pan, </a:t>
            </a:r>
            <a:r>
              <a:rPr sz="2000" dirty="0" err="1"/>
              <a:t>wordt</a:t>
            </a:r>
            <a:r>
              <a:rPr sz="2000" dirty="0"/>
              <a:t> </a:t>
            </a:r>
            <a:r>
              <a:rPr sz="2000" dirty="0" err="1"/>
              <a:t>ingevuld</a:t>
            </a:r>
            <a:r>
              <a:rPr sz="2000" dirty="0"/>
              <a:t> (met de 5 G’s)</a:t>
            </a:r>
          </a:p>
          <a:p>
            <a:pPr>
              <a:buSzPct val="100000"/>
              <a:buChar char="•"/>
            </a:pPr>
            <a:endParaRPr sz="2000" dirty="0"/>
          </a:p>
          <a:p>
            <a:pPr>
              <a:buSzPct val="100000"/>
              <a:buChar char="•"/>
            </a:pPr>
            <a:r>
              <a:rPr sz="2000" dirty="0" err="1"/>
              <a:t>Emotiehanteringsplan</a:t>
            </a:r>
            <a:r>
              <a:rPr sz="2000" dirty="0"/>
              <a:t> </a:t>
            </a:r>
            <a:r>
              <a:rPr sz="2000" dirty="0" err="1"/>
              <a:t>Deel</a:t>
            </a:r>
            <a:r>
              <a:rPr sz="2000" dirty="0"/>
              <a:t> I: Hoe </a:t>
            </a:r>
            <a:r>
              <a:rPr sz="2000" dirty="0" err="1"/>
              <a:t>zien</a:t>
            </a:r>
            <a:r>
              <a:rPr sz="2000" dirty="0"/>
              <a:t> mi</a:t>
            </a:r>
            <a:r>
              <a:rPr lang="nl-NL" sz="2000" dirty="0"/>
              <a:t>j</a:t>
            </a:r>
            <a:r>
              <a:rPr sz="2000" dirty="0"/>
              <a:t>n </a:t>
            </a:r>
            <a:r>
              <a:rPr lang="nl-NL" sz="2000" dirty="0"/>
              <a:t>oplopende pannetjes</a:t>
            </a:r>
            <a:r>
              <a:rPr sz="2000" dirty="0"/>
              <a:t> </a:t>
            </a:r>
            <a:r>
              <a:rPr sz="2000" dirty="0" err="1"/>
              <a:t>er</a:t>
            </a:r>
            <a:r>
              <a:rPr sz="2000" dirty="0"/>
              <a:t> in het </a:t>
            </a:r>
            <a:r>
              <a:rPr sz="2000" dirty="0" err="1"/>
              <a:t>algemeen</a:t>
            </a:r>
            <a:r>
              <a:rPr sz="2000" dirty="0"/>
              <a:t> </a:t>
            </a:r>
            <a:r>
              <a:rPr sz="2000" dirty="0" err="1"/>
              <a:t>uit</a:t>
            </a:r>
            <a:r>
              <a:rPr sz="2000" dirty="0"/>
              <a:t>  (5 G’s)</a:t>
            </a:r>
          </a:p>
          <a:p>
            <a:pPr>
              <a:buSzPct val="100000"/>
              <a:buChar char="•"/>
            </a:pPr>
            <a:endParaRPr sz="2000" dirty="0"/>
          </a:p>
          <a:p>
            <a:pPr>
              <a:buSzPct val="100000"/>
              <a:buChar char="•"/>
            </a:pPr>
            <a:r>
              <a:rPr sz="2000" dirty="0" err="1"/>
              <a:t>EmotieHanteringsplan</a:t>
            </a:r>
            <a:r>
              <a:rPr sz="2000" dirty="0"/>
              <a:t>, </a:t>
            </a:r>
            <a:r>
              <a:rPr sz="2000" dirty="0" err="1"/>
              <a:t>Deel</a:t>
            </a:r>
            <a:r>
              <a:rPr sz="2000" dirty="0"/>
              <a:t> II: Wat </a:t>
            </a:r>
            <a:r>
              <a:rPr sz="2000" dirty="0" err="1"/>
              <a:t>kan</a:t>
            </a:r>
            <a:r>
              <a:rPr sz="2000" dirty="0"/>
              <a:t> </a:t>
            </a:r>
            <a:r>
              <a:rPr sz="2000" dirty="0" err="1"/>
              <a:t>ik</a:t>
            </a:r>
            <a:r>
              <a:rPr sz="2000" dirty="0"/>
              <a:t> </a:t>
            </a:r>
            <a:r>
              <a:rPr sz="2000" dirty="0" err="1"/>
              <a:t>doen</a:t>
            </a:r>
            <a:r>
              <a:rPr sz="2000" dirty="0"/>
              <a:t> en wat </a:t>
            </a:r>
            <a:r>
              <a:rPr sz="2000" dirty="0" err="1"/>
              <a:t>kunnen</a:t>
            </a:r>
            <a:r>
              <a:rPr sz="2000" dirty="0"/>
              <a:t> </a:t>
            </a:r>
            <a:r>
              <a:rPr sz="2000" dirty="0" err="1"/>
              <a:t>anderen</a:t>
            </a:r>
            <a:r>
              <a:rPr sz="2000" dirty="0"/>
              <a:t> </a:t>
            </a:r>
            <a:r>
              <a:rPr sz="2000" dirty="0" err="1"/>
              <a:t>doen</a:t>
            </a:r>
            <a:r>
              <a:rPr lang="nl-NL" sz="2000" dirty="0"/>
              <a:t>,</a:t>
            </a:r>
            <a:r>
              <a:rPr sz="2000" dirty="0"/>
              <a:t> in </a:t>
            </a:r>
            <a:r>
              <a:rPr sz="2000" dirty="0" err="1"/>
              <a:t>elke</a:t>
            </a:r>
            <a:r>
              <a:rPr sz="2000" dirty="0"/>
              <a:t> pan</a:t>
            </a:r>
          </a:p>
        </p:txBody>
      </p:sp>
    </p:spTree>
    <p:extLst>
      <p:ext uri="{BB962C8B-B14F-4D97-AF65-F5344CB8AC3E}">
        <p14:creationId xmlns:p14="http://schemas.microsoft.com/office/powerpoint/2010/main" val="1316656258"/>
      </p:ext>
    </p:extLst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2" y="0"/>
            <a:ext cx="810260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6333795"/>
      </p:ext>
    </p:extLst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988"/>
            <a:ext cx="9144000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3216570"/>
      </p:ext>
    </p:extLst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Emotie Intensiteit Schaal - Foto"/>
          <p:cNvSpPr>
            <a:spLocks noGrp="1"/>
          </p:cNvSpPr>
          <p:nvPr>
            <p:ph type="title" idx="4294967295"/>
          </p:nvPr>
        </p:nvSpPr>
        <p:spPr>
          <a:xfrm>
            <a:off x="463550" y="219075"/>
            <a:ext cx="7766050" cy="598488"/>
          </a:xfrm>
          <a:prstGeom prst="rect">
            <a:avLst/>
          </a:prstGeom>
        </p:spPr>
        <p:txBody>
          <a:bodyPr>
            <a:normAutofit/>
          </a:bodyPr>
          <a:lstStyle>
            <a:lvl1pPr defTabSz="576072">
              <a:lnSpc>
                <a:spcPts val="3100"/>
              </a:lnSpc>
              <a:spcBef>
                <a:spcPts val="1000"/>
              </a:spcBef>
              <a:defRPr sz="1764"/>
            </a:lvl1pPr>
          </a:lstStyle>
          <a:p>
            <a:pPr algn="l"/>
            <a:r>
              <a:rPr sz="3100" dirty="0" err="1"/>
              <a:t>Emotie</a:t>
            </a:r>
            <a:r>
              <a:rPr dirty="0"/>
              <a:t> </a:t>
            </a:r>
            <a:r>
              <a:rPr sz="3100" dirty="0" err="1"/>
              <a:t>Intensiteit</a:t>
            </a:r>
            <a:r>
              <a:rPr sz="3100" dirty="0"/>
              <a:t> </a:t>
            </a:r>
            <a:r>
              <a:rPr sz="3100" dirty="0" err="1"/>
              <a:t>Schaal</a:t>
            </a:r>
            <a:r>
              <a:rPr sz="3100" dirty="0"/>
              <a:t> - </a:t>
            </a:r>
            <a:r>
              <a:rPr sz="3100" dirty="0" err="1"/>
              <a:t>Foto</a:t>
            </a:r>
            <a:endParaRPr sz="2700" dirty="0"/>
          </a:p>
        </p:txBody>
      </p:sp>
      <p:sp>
        <p:nvSpPr>
          <p:cNvPr id="347" name="Beschrijf van 1 pan uitgebreid (inclusief toepassing vaardigheden):…"/>
          <p:cNvSpPr>
            <a:spLocks noGrp="1"/>
          </p:cNvSpPr>
          <p:nvPr>
            <p:ph type="body" idx="4294967295"/>
          </p:nvPr>
        </p:nvSpPr>
        <p:spPr>
          <a:xfrm>
            <a:off x="0" y="1000443"/>
            <a:ext cx="9144000" cy="60404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ts val="500"/>
              </a:spcBef>
              <a:buNone/>
              <a:defRPr sz="2200"/>
            </a:pPr>
            <a:r>
              <a:rPr b="1" dirty="0" err="1"/>
              <a:t>Beschrijf</a:t>
            </a:r>
            <a:r>
              <a:rPr b="1" dirty="0"/>
              <a:t> van </a:t>
            </a:r>
            <a:r>
              <a:rPr lang="nl-NL" b="1" dirty="0"/>
              <a:t>één</a:t>
            </a:r>
            <a:r>
              <a:rPr b="1" dirty="0"/>
              <a:t> pan </a:t>
            </a:r>
            <a:r>
              <a:rPr b="1" dirty="0" err="1"/>
              <a:t>uitgebreid</a:t>
            </a:r>
            <a:r>
              <a:rPr b="1" dirty="0"/>
              <a:t> (</a:t>
            </a:r>
            <a:r>
              <a:rPr b="1" dirty="0" err="1"/>
              <a:t>inclusief</a:t>
            </a:r>
            <a:r>
              <a:rPr b="1" dirty="0"/>
              <a:t> </a:t>
            </a:r>
            <a:r>
              <a:rPr b="1" dirty="0" err="1"/>
              <a:t>toepassing</a:t>
            </a:r>
            <a:r>
              <a:rPr b="1" dirty="0"/>
              <a:t> </a:t>
            </a:r>
            <a:r>
              <a:rPr b="1" dirty="0" err="1"/>
              <a:t>vaardigheden</a:t>
            </a:r>
            <a:r>
              <a:rPr b="1" dirty="0"/>
              <a:t>):</a:t>
            </a:r>
          </a:p>
          <a:p>
            <a:pPr marL="0" indent="0">
              <a:lnSpc>
                <a:spcPct val="90000"/>
              </a:lnSpc>
              <a:defRPr sz="2200"/>
            </a:pPr>
            <a:endParaRPr dirty="0"/>
          </a:p>
          <a:p>
            <a:pPr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/>
            </a:pPr>
            <a:r>
              <a:rPr sz="2400" b="0" dirty="0" smtClean="0"/>
              <a:t>Gebeurtenis</a:t>
            </a:r>
            <a:endParaRPr sz="2400" b="0" dirty="0"/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lang="nl-NL" sz="2400" dirty="0"/>
              <a:t> </a:t>
            </a:r>
            <a:r>
              <a:rPr sz="2400" b="0" dirty="0" smtClean="0"/>
              <a:t>Emoties </a:t>
            </a:r>
            <a:r>
              <a:rPr sz="2400" b="0" dirty="0"/>
              <a:t>en lichamelijke gewaarwordingen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lang="nl-NL" sz="2400" b="0" dirty="0" smtClean="0"/>
              <a:t> </a:t>
            </a:r>
            <a:r>
              <a:rPr sz="2400" b="0" dirty="0" smtClean="0"/>
              <a:t>Gedachten</a:t>
            </a:r>
            <a:endParaRPr sz="2400" b="0" dirty="0"/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lang="nl-NL" sz="2400" b="0" dirty="0" smtClean="0"/>
              <a:t> </a:t>
            </a:r>
            <a:r>
              <a:rPr sz="2400" b="0" dirty="0" smtClean="0"/>
              <a:t>Gedachten </a:t>
            </a:r>
            <a:r>
              <a:rPr sz="2400" b="0" dirty="0"/>
              <a:t>uitdagen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lang="nl-NL" sz="2400" b="0" dirty="0" smtClean="0"/>
              <a:t> </a:t>
            </a:r>
            <a:r>
              <a:rPr sz="2400" b="0" dirty="0" smtClean="0"/>
              <a:t>Neiging </a:t>
            </a:r>
            <a:r>
              <a:rPr sz="2400" b="0" dirty="0"/>
              <a:t>om te doen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lang="nl-NL" sz="2400" b="0" dirty="0" smtClean="0"/>
              <a:t> </a:t>
            </a:r>
            <a:r>
              <a:rPr sz="2400" b="0" dirty="0" smtClean="0"/>
              <a:t>Gedrag</a:t>
            </a:r>
            <a:endParaRPr sz="2400" b="0" dirty="0"/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lang="nl-NL" sz="2400" b="0" dirty="0" smtClean="0"/>
              <a:t> </a:t>
            </a:r>
            <a:r>
              <a:rPr sz="2400" b="0" dirty="0" smtClean="0"/>
              <a:t>Welk </a:t>
            </a:r>
            <a:r>
              <a:rPr sz="2400" b="0" dirty="0"/>
              <a:t>gedrag was helpend / welk gedrag niet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lang="nl-NL" sz="2400" b="0" dirty="0" smtClean="0"/>
              <a:t> </a:t>
            </a:r>
            <a:r>
              <a:rPr sz="2400" b="0" dirty="0" smtClean="0"/>
              <a:t>Aandacht </a:t>
            </a:r>
            <a:r>
              <a:rPr sz="2400" b="0" dirty="0"/>
              <a:t>verplaatsen, positief denken, problemen </a:t>
            </a:r>
            <a:r>
              <a:rPr lang="nl-NL" sz="2400" b="0" dirty="0" smtClean="0"/>
              <a:t>	</a:t>
            </a:r>
            <a:r>
              <a:rPr sz="2400" b="0" dirty="0" smtClean="0"/>
              <a:t>aanpakken </a:t>
            </a:r>
            <a:r>
              <a:rPr sz="2400" b="0" dirty="0"/>
              <a:t>toegepast? (naast observeren, </a:t>
            </a:r>
            <a:r>
              <a:rPr lang="nl-NL" sz="2400" b="0" dirty="0" smtClean="0"/>
              <a:t>	</a:t>
            </a:r>
            <a:r>
              <a:rPr sz="2400" b="0" dirty="0" smtClean="0"/>
              <a:t>beschrijven</a:t>
            </a:r>
            <a:r>
              <a:rPr sz="2400" b="0" dirty="0"/>
              <a:t>, gedachten uitdagen wat je in </a:t>
            </a:r>
            <a:r>
              <a:rPr lang="nl-NL" sz="2400" b="0" dirty="0" smtClean="0"/>
              <a:t>	</a:t>
            </a:r>
            <a:r>
              <a:rPr sz="2400" b="0" dirty="0" smtClean="0"/>
              <a:t>bovenstaande </a:t>
            </a:r>
            <a:r>
              <a:rPr sz="2400" b="0" dirty="0"/>
              <a:t>vragen hebt toegepast)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sz="2400" b="0" dirty="0" err="1"/>
              <a:t>Gevolgen</a:t>
            </a:r>
            <a:r>
              <a:rPr sz="2400" b="0" dirty="0"/>
              <a:t> van je </a:t>
            </a:r>
            <a:r>
              <a:rPr sz="2400" b="0" dirty="0" err="1"/>
              <a:t>reactie</a:t>
            </a:r>
            <a:r>
              <a:rPr sz="2400" b="0" dirty="0"/>
              <a:t> in </a:t>
            </a:r>
            <a:r>
              <a:rPr sz="2400" b="0" dirty="0" err="1"/>
              <a:t>deze</a:t>
            </a:r>
            <a:r>
              <a:rPr sz="2400" b="0" dirty="0"/>
              <a:t> </a:t>
            </a:r>
            <a:r>
              <a:rPr sz="2400" b="0" dirty="0" err="1"/>
              <a:t>situatie</a:t>
            </a:r>
            <a:endParaRPr sz="2400" b="0" dirty="0"/>
          </a:p>
          <a:p>
            <a:pPr marL="0" indent="0">
              <a:lnSpc>
                <a:spcPct val="90000"/>
              </a:lnSpc>
              <a:spcBef>
                <a:spcPts val="500"/>
              </a:spcBef>
              <a:defRPr sz="2200"/>
            </a:pPr>
            <a:r>
              <a:rPr lang="nl-NL" sz="2400" b="0" dirty="0"/>
              <a:t> </a:t>
            </a:r>
            <a:r>
              <a:rPr sz="2400" b="0" dirty="0"/>
              <a:t>Hoe zou je de situatie een andere keer anders willen </a:t>
            </a:r>
            <a:r>
              <a:rPr lang="nl-NL" sz="2400" b="0" dirty="0" smtClean="0"/>
              <a:t>	</a:t>
            </a:r>
            <a:r>
              <a:rPr sz="2400" b="0" dirty="0" smtClean="0"/>
              <a:t>aanpakken</a:t>
            </a:r>
            <a:endParaRPr sz="2400" b="0" dirty="0"/>
          </a:p>
        </p:txBody>
      </p:sp>
    </p:spTree>
    <p:extLst>
      <p:ext uri="{BB962C8B-B14F-4D97-AF65-F5344CB8AC3E}">
        <p14:creationId xmlns:p14="http://schemas.microsoft.com/office/powerpoint/2010/main" val="3988711346"/>
      </p:ext>
    </p:extLst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76200"/>
            <a:ext cx="9029700" cy="6692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1971407"/>
      </p:ext>
    </p:extLst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1" y="214034"/>
            <a:ext cx="8985627" cy="63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8446"/>
      </p:ext>
    </p:extLst>
  </p:cSld>
  <p:clrMapOvr>
    <a:masterClrMapping/>
  </p:clrMapOvr>
  <p:transition xmlns:p14="http://schemas.microsoft.com/office/powerpoint/2010/main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8" y="342454"/>
            <a:ext cx="8964392" cy="65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56492"/>
      </p:ext>
    </p:extLst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1300"/>
            <a:ext cx="9144000" cy="6373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.png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7198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708279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Valkuilen therapeuten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2096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896111">
              <a:lnSpc>
                <a:spcPts val="4900"/>
              </a:lnSpc>
              <a:spcBef>
                <a:spcPts val="1800"/>
              </a:spcBef>
              <a:defRPr sz="3136"/>
            </a:pPr>
            <a:r>
              <a:rPr dirty="0"/>
              <a:t>    </a:t>
            </a:r>
            <a:r>
              <a:rPr dirty="0" err="1"/>
              <a:t>Valkuilen</a:t>
            </a:r>
            <a:r>
              <a:rPr dirty="0"/>
              <a:t> </a:t>
            </a:r>
            <a:r>
              <a:rPr dirty="0" err="1"/>
              <a:t>therapeuten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238" name="Mensen met een PS kunnen bij behandelaars intense en soms tegenstrijdige gevoelens oproepen, ‘ de heftige emoties slaan over’.…"/>
          <p:cNvSpPr>
            <a:spLocks noGrp="1"/>
          </p:cNvSpPr>
          <p:nvPr>
            <p:ph type="body" idx="4294967295"/>
          </p:nvPr>
        </p:nvSpPr>
        <p:spPr>
          <a:xfrm>
            <a:off x="175179" y="1328533"/>
            <a:ext cx="8752921" cy="55294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None/>
              <a:defRPr sz="2400"/>
            </a:pPr>
            <a:r>
              <a:rPr sz="1800" b="1" dirty="0" err="1"/>
              <a:t>Mensen</a:t>
            </a:r>
            <a:r>
              <a:rPr sz="1800" b="1" dirty="0"/>
              <a:t> met </a:t>
            </a:r>
            <a:r>
              <a:rPr sz="1800" b="1" dirty="0" err="1"/>
              <a:t>een</a:t>
            </a:r>
            <a:r>
              <a:rPr sz="1800" b="1" dirty="0"/>
              <a:t> PS </a:t>
            </a:r>
            <a:r>
              <a:rPr sz="1800" b="1" dirty="0" err="1"/>
              <a:t>kunnen</a:t>
            </a:r>
            <a:r>
              <a:rPr sz="1800" b="1" dirty="0"/>
              <a:t> </a:t>
            </a:r>
            <a:r>
              <a:rPr sz="1800" b="1" dirty="0" err="1"/>
              <a:t>bij</a:t>
            </a:r>
            <a:r>
              <a:rPr sz="1800" b="1" dirty="0"/>
              <a:t> </a:t>
            </a:r>
            <a:r>
              <a:rPr lang="nl-NL" sz="1800" b="1" dirty="0"/>
              <a:t>hulpverleners</a:t>
            </a:r>
            <a:r>
              <a:rPr sz="1800" b="1" dirty="0"/>
              <a:t> intense en soms tegenstrijdige gevoelens oproepen, </a:t>
            </a:r>
            <a:r>
              <a:rPr sz="1800" b="1" dirty="0" smtClean="0"/>
              <a:t>‘de </a:t>
            </a:r>
            <a:r>
              <a:rPr sz="1800" b="1" dirty="0"/>
              <a:t>heftige emoties slaan over’. </a:t>
            </a:r>
          </a:p>
          <a:p>
            <a:pPr marL="0" indent="0">
              <a:defRPr sz="2400"/>
            </a:pPr>
            <a:endParaRPr sz="1800" dirty="0"/>
          </a:p>
          <a:p>
            <a:pPr marL="0" indent="0">
              <a:spcBef>
                <a:spcPts val="500"/>
              </a:spcBef>
              <a:buSzPct val="100000"/>
              <a:buChar char="•"/>
              <a:defRPr sz="2400" b="0"/>
            </a:pPr>
            <a:r>
              <a:rPr lang="nl-NL" sz="2400" dirty="0"/>
              <a:t> </a:t>
            </a:r>
            <a:r>
              <a:rPr sz="2400" dirty="0"/>
              <a:t>Angst, </a:t>
            </a:r>
            <a:r>
              <a:rPr sz="2400" dirty="0" err="1"/>
              <a:t>onmacht</a:t>
            </a:r>
            <a:endParaRPr sz="2400" dirty="0"/>
          </a:p>
          <a:p>
            <a:pPr marL="0" indent="0">
              <a:spcBef>
                <a:spcPts val="500"/>
              </a:spcBef>
              <a:buSzPct val="100000"/>
              <a:buChar char="•"/>
              <a:defRPr sz="2400" b="0"/>
            </a:pPr>
            <a:r>
              <a:rPr lang="nl-NL" sz="2400" dirty="0"/>
              <a:t> </a:t>
            </a:r>
            <a:r>
              <a:rPr sz="2400" dirty="0" err="1"/>
              <a:t>Irritatie</a:t>
            </a:r>
            <a:r>
              <a:rPr sz="2400" dirty="0"/>
              <a:t>, </a:t>
            </a:r>
            <a:r>
              <a:rPr sz="2400" dirty="0" err="1"/>
              <a:t>boosheid</a:t>
            </a:r>
            <a:endParaRPr sz="2400" dirty="0"/>
          </a:p>
          <a:p>
            <a:pPr marL="0" indent="0">
              <a:spcBef>
                <a:spcPts val="500"/>
              </a:spcBef>
              <a:buSzPct val="100000"/>
              <a:buChar char="•"/>
              <a:defRPr sz="2400" b="0"/>
            </a:pPr>
            <a:r>
              <a:rPr lang="nl-NL" sz="2400" dirty="0"/>
              <a:t> </a:t>
            </a:r>
            <a:r>
              <a:rPr sz="2400" dirty="0" err="1"/>
              <a:t>Verveling</a:t>
            </a:r>
            <a:endParaRPr sz="2400" dirty="0"/>
          </a:p>
          <a:p>
            <a:pPr marL="0" indent="0">
              <a:spcBef>
                <a:spcPts val="500"/>
              </a:spcBef>
              <a:buSzPct val="100000"/>
              <a:buChar char="•"/>
              <a:defRPr sz="2400" b="0"/>
            </a:pPr>
            <a:r>
              <a:rPr lang="nl-NL" sz="2400" dirty="0"/>
              <a:t> Neiging</a:t>
            </a:r>
            <a:r>
              <a:rPr sz="2400" dirty="0"/>
              <a:t> om in </a:t>
            </a:r>
            <a:r>
              <a:rPr sz="2400" dirty="0" err="1"/>
              <a:t>actie</a:t>
            </a:r>
            <a:r>
              <a:rPr sz="2400" dirty="0"/>
              <a:t> </a:t>
            </a:r>
            <a:r>
              <a:rPr sz="2400" dirty="0" err="1"/>
              <a:t>te</a:t>
            </a:r>
            <a:r>
              <a:rPr sz="2400" dirty="0"/>
              <a:t> </a:t>
            </a:r>
            <a:r>
              <a:rPr sz="2400" dirty="0" err="1"/>
              <a:t>schieten</a:t>
            </a:r>
            <a:endParaRPr sz="2400" dirty="0"/>
          </a:p>
          <a:p>
            <a:pPr marL="0" indent="0">
              <a:spcBef>
                <a:spcPts val="500"/>
              </a:spcBef>
              <a:buSzPct val="100000"/>
              <a:buChar char="•"/>
              <a:defRPr sz="2400" b="0"/>
            </a:pPr>
            <a:r>
              <a:rPr lang="nl-NL" sz="2400" dirty="0"/>
              <a:t> </a:t>
            </a:r>
            <a:r>
              <a:rPr sz="2400" dirty="0"/>
              <a:t>Erg </a:t>
            </a:r>
            <a:r>
              <a:rPr sz="2400" dirty="0" err="1"/>
              <a:t>tegenstrijdige</a:t>
            </a:r>
            <a:r>
              <a:rPr sz="2400" dirty="0"/>
              <a:t> </a:t>
            </a:r>
            <a:r>
              <a:rPr sz="2400" dirty="0" err="1"/>
              <a:t>gevoelens</a:t>
            </a:r>
            <a:r>
              <a:rPr sz="2400" dirty="0"/>
              <a:t> in </a:t>
            </a:r>
            <a:r>
              <a:rPr sz="2400" dirty="0" err="1"/>
              <a:t>een</a:t>
            </a:r>
            <a:r>
              <a:rPr sz="2400" dirty="0"/>
              <a:t> team (‘</a:t>
            </a:r>
            <a:r>
              <a:rPr sz="2400" dirty="0" err="1"/>
              <a:t>splitsing</a:t>
            </a:r>
            <a:r>
              <a:rPr sz="2400" dirty="0"/>
              <a:t>’)</a:t>
            </a:r>
          </a:p>
          <a:p>
            <a:pPr marL="0" indent="0">
              <a:spcBef>
                <a:spcPts val="500"/>
              </a:spcBef>
              <a:buSzPct val="100000"/>
              <a:buChar char="•"/>
              <a:defRPr sz="2400" b="0"/>
            </a:pPr>
            <a:r>
              <a:rPr lang="nl-NL" sz="2400" dirty="0"/>
              <a:t> </a:t>
            </a:r>
            <a:r>
              <a:rPr sz="2400" dirty="0"/>
              <a:t>Reageren vanuit deze gevoelens zonder voldoende </a:t>
            </a:r>
            <a:r>
              <a:rPr lang="nl-NL" sz="2400" dirty="0"/>
              <a:t> </a:t>
            </a:r>
            <a:r>
              <a:rPr lang="nl-NL" sz="2400" dirty="0" smtClean="0"/>
              <a:t> </a:t>
            </a:r>
            <a:r>
              <a:rPr sz="2400" dirty="0" smtClean="0"/>
              <a:t>overleg</a:t>
            </a:r>
            <a:r>
              <a:rPr sz="2400" dirty="0"/>
              <a:t>/afstemming </a:t>
            </a:r>
            <a:r>
              <a:rPr sz="2400" dirty="0" smtClean="0"/>
              <a:t>kan </a:t>
            </a:r>
            <a:r>
              <a:rPr sz="2400" dirty="0"/>
              <a:t>tot schadelijke </a:t>
            </a:r>
            <a:r>
              <a:rPr sz="2400" dirty="0" smtClean="0"/>
              <a:t>acties </a:t>
            </a:r>
            <a:r>
              <a:rPr lang="nl-NL" sz="2400" dirty="0" smtClean="0"/>
              <a:t>	</a:t>
            </a:r>
            <a:r>
              <a:rPr sz="2400" dirty="0" smtClean="0"/>
              <a:t>leiden </a:t>
            </a:r>
            <a:r>
              <a:rPr sz="2400" dirty="0"/>
              <a:t>zoals extra medicatie, </a:t>
            </a:r>
            <a:r>
              <a:rPr lang="nl-NL" sz="2400" dirty="0" smtClean="0"/>
              <a:t>c</a:t>
            </a:r>
            <a:r>
              <a:rPr sz="2400" dirty="0" smtClean="0"/>
              <a:t>risisopnames</a:t>
            </a:r>
            <a:r>
              <a:rPr sz="2400" dirty="0"/>
              <a:t>, </a:t>
            </a:r>
            <a:r>
              <a:rPr sz="2400" dirty="0" smtClean="0"/>
              <a:t>extra</a:t>
            </a:r>
            <a:r>
              <a:rPr lang="nl-NL" sz="2400" dirty="0" smtClean="0"/>
              <a:t> </a:t>
            </a:r>
            <a:r>
              <a:rPr sz="2400" dirty="0" err="1"/>
              <a:t>afspraken</a:t>
            </a:r>
            <a:r>
              <a:rPr sz="2400" dirty="0"/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eal_Rock_from_Cliff_House_2.jpeg" descr="Seal_Rock_from_Cliff_House_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988"/>
            <a:ext cx="9144000" cy="710247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Je hébt een persoonlijkheidsstoornis,…"/>
          <p:cNvSpPr/>
          <p:nvPr/>
        </p:nvSpPr>
        <p:spPr>
          <a:xfrm>
            <a:off x="539750" y="404812"/>
            <a:ext cx="828198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>
                <a:solidFill>
                  <a:srgbClr val="241C8A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dirty="0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dirty="0" err="1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hébt</a:t>
            </a:r>
            <a:r>
              <a:rPr dirty="0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dirty="0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dirty="0" err="1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persoonlijkheidsstoornis</a:t>
            </a:r>
            <a:r>
              <a:rPr dirty="0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>
              <a:defRPr sz="2800" b="1">
                <a:solidFill>
                  <a:srgbClr val="241C8A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lang="nl-NL" dirty="0" smtClean="0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hebt ERS, </a:t>
            </a:r>
            <a:r>
              <a:rPr dirty="0" smtClean="0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dirty="0">
                <a:solidFill>
                  <a:srgbClr val="E2003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 het niet!</a:t>
            </a:r>
          </a:p>
        </p:txBody>
      </p:sp>
      <p:sp>
        <p:nvSpPr>
          <p:cNvPr id="245" name="Titel"/>
          <p:cNvSpPr>
            <a:spLocks noGrp="1"/>
          </p:cNvSpPr>
          <p:nvPr>
            <p:ph type="title" idx="4294967295"/>
          </p:nvPr>
        </p:nvSpPr>
        <p:spPr>
          <a:xfrm>
            <a:off x="10946166" y="1596961"/>
            <a:ext cx="164237" cy="23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dirty="0"/>
          </a:p>
        </p:txBody>
      </p:sp>
      <p:sp>
        <p:nvSpPr>
          <p:cNvPr id="246" name="Hoofdtekst"/>
          <p:cNvSpPr>
            <a:spLocks noGrp="1"/>
          </p:cNvSpPr>
          <p:nvPr>
            <p:ph type="body" sz="half" idx="4294967295"/>
          </p:nvPr>
        </p:nvSpPr>
        <p:spPr>
          <a:xfrm flipH="1" flipV="1">
            <a:off x="10737541" y="6294837"/>
            <a:ext cx="45719" cy="327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76" y="1854200"/>
            <a:ext cx="3492500" cy="23241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050" y="342265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8147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limlach, wees vriendelijk, geef hoop"/>
          <p:cNvSpPr>
            <a:spLocks noGrp="1"/>
          </p:cNvSpPr>
          <p:nvPr>
            <p:ph type="title" idx="4294967295"/>
          </p:nvPr>
        </p:nvSpPr>
        <p:spPr>
          <a:xfrm>
            <a:off x="662940" y="784860"/>
            <a:ext cx="7018020" cy="966119"/>
          </a:xfrm>
          <a:prstGeom prst="rect">
            <a:avLst/>
          </a:prstGeom>
        </p:spPr>
        <p:txBody>
          <a:bodyPr>
            <a:normAutofit/>
          </a:bodyPr>
          <a:lstStyle>
            <a:lvl1pPr defTabSz="548640">
              <a:lnSpc>
                <a:spcPts val="3000"/>
              </a:lnSpc>
              <a:spcBef>
                <a:spcPts val="1300"/>
              </a:spcBef>
              <a:defRPr sz="2280"/>
            </a:lvl1pPr>
          </a:lstStyle>
          <a:p>
            <a:pPr algn="l"/>
            <a:r>
              <a:rPr sz="3100" dirty="0" err="1"/>
              <a:t>Glimlach</a:t>
            </a:r>
            <a:r>
              <a:rPr sz="2700" dirty="0"/>
              <a:t>, wees </a:t>
            </a:r>
            <a:r>
              <a:rPr sz="2700" dirty="0" err="1"/>
              <a:t>vriendelijk</a:t>
            </a:r>
            <a:r>
              <a:rPr sz="2700" dirty="0"/>
              <a:t>, </a:t>
            </a:r>
            <a:r>
              <a:rPr lang="nl-NL" sz="2700" dirty="0"/>
              <a:t>heb geduld en </a:t>
            </a:r>
            <a:r>
              <a:rPr sz="2700" dirty="0" err="1"/>
              <a:t>geef</a:t>
            </a:r>
            <a:r>
              <a:rPr sz="2700" dirty="0"/>
              <a:t> hoop</a:t>
            </a:r>
            <a:endParaRPr dirty="0"/>
          </a:p>
        </p:txBody>
      </p:sp>
      <p:pic>
        <p:nvPicPr>
          <p:cNvPr id="241" name="image.png" descr="image.png"/>
          <p:cNvPicPr>
            <a:picLocks noChangeAspect="1"/>
          </p:cNvPicPr>
          <p:nvPr/>
        </p:nvPicPr>
        <p:blipFill>
          <a:blip r:embed="rId2" cstate="print"/>
          <a:srcRect t="19595" b="19595"/>
          <a:stretch>
            <a:fillRect/>
          </a:stretch>
        </p:blipFill>
        <p:spPr>
          <a:xfrm>
            <a:off x="3059112" y="3141662"/>
            <a:ext cx="5554663" cy="2952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Kijk samen naar de stormen,  neem ze niet persoonlijk"/>
          <p:cNvSpPr>
            <a:spLocks noGrp="1"/>
          </p:cNvSpPr>
          <p:nvPr>
            <p:ph type="title" idx="4294967295"/>
          </p:nvPr>
        </p:nvSpPr>
        <p:spPr>
          <a:xfrm>
            <a:off x="611188" y="274638"/>
            <a:ext cx="8532812" cy="14255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1600"/>
              </a:spcBef>
              <a:defRPr sz="2800"/>
            </a:pPr>
            <a:r>
              <a:rPr dirty="0" err="1"/>
              <a:t>Kijk</a:t>
            </a:r>
            <a:r>
              <a:rPr dirty="0"/>
              <a:t> </a:t>
            </a:r>
            <a:r>
              <a:rPr dirty="0" err="1"/>
              <a:t>samen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de </a:t>
            </a:r>
            <a:r>
              <a:rPr dirty="0" err="1"/>
              <a:t>stormen</a:t>
            </a:r>
            <a:r>
              <a:rPr dirty="0"/>
              <a:t>, </a:t>
            </a:r>
            <a:br>
              <a:rPr dirty="0"/>
            </a:br>
            <a:r>
              <a:rPr dirty="0"/>
              <a:t>neem </a:t>
            </a:r>
            <a:r>
              <a:rPr dirty="0" err="1"/>
              <a:t>ze</a:t>
            </a:r>
            <a:r>
              <a:rPr dirty="0"/>
              <a:t>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persoonlijk</a:t>
            </a:r>
            <a:r>
              <a:rPr dirty="0"/>
              <a:t> </a:t>
            </a:r>
          </a:p>
        </p:txBody>
      </p:sp>
      <p:pic>
        <p:nvPicPr>
          <p:cNvPr id="251" name="1.jpeg" descr="1.jpeg"/>
          <p:cNvPicPr>
            <a:picLocks noChangeAspect="1"/>
          </p:cNvPicPr>
          <p:nvPr/>
        </p:nvPicPr>
        <p:blipFill>
          <a:blip r:embed="rId2" cstate="print"/>
          <a:srcRect t="23573" b="23573"/>
          <a:stretch>
            <a:fillRect/>
          </a:stretch>
        </p:blipFill>
        <p:spPr>
          <a:xfrm>
            <a:off x="457200" y="2636837"/>
            <a:ext cx="8229600" cy="3960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Thema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hema1" id="{AB4550E0-6BE8-4878-965E-6C75228A3F27}" vid="{53C845A7-89C4-4DEB-895F-7B37696F09A5}"/>
    </a:ext>
  </a:extLst>
</a:theme>
</file>

<file path=ppt/theme/theme2.xml><?xml version="1.0" encoding="utf-8"?>
<a:theme xmlns:a="http://schemas.openxmlformats.org/drawingml/2006/main" name="Presentatie">
  <a:themeElements>
    <a:clrScheme name="Presentati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F197D"/>
      </a:accent1>
      <a:accent2>
        <a:srgbClr val="62BFE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esentati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F8C0775918ED49929FCCF35588790C" ma:contentTypeVersion="13" ma:contentTypeDescription="Create a new document." ma:contentTypeScope="" ma:versionID="a2c70c8fb087f0f459c5d5602fc4d4b2">
  <xsd:schema xmlns:xsd="http://www.w3.org/2001/XMLSchema" xmlns:xs="http://www.w3.org/2001/XMLSchema" xmlns:p="http://schemas.microsoft.com/office/2006/metadata/properties" xmlns:ns3="8a784e62-9b2a-4165-a985-e08c99a481e4" xmlns:ns4="a7b6a6e3-26fa-4d99-a3d2-24a883e376c6" targetNamespace="http://schemas.microsoft.com/office/2006/metadata/properties" ma:root="true" ma:fieldsID="22a40ef950f5dbd61300b8deb86503e8" ns3:_="" ns4:_="">
    <xsd:import namespace="8a784e62-9b2a-4165-a985-e08c99a481e4"/>
    <xsd:import namespace="a7b6a6e3-26fa-4d99-a3d2-24a883e37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84e62-9b2a-4165-a985-e08c99a481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6a6e3-26fa-4d99-a3d2-24a883e376c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6F6E17-54B6-4D1F-8014-789DDC0553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058CFE-13A2-4674-97B6-59AC0E120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784e62-9b2a-4165-a985-e08c99a481e4"/>
    <ds:schemaRef ds:uri="a7b6a6e3-26fa-4d99-a3d2-24a883e37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321CAD-65D6-4933-91F1-232C738D650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a7b6a6e3-26fa-4d99-a3d2-24a883e376c6"/>
    <ds:schemaRef ds:uri="http://schemas.openxmlformats.org/package/2006/metadata/core-properties"/>
    <ds:schemaRef ds:uri="8a784e62-9b2a-4165-a985-e08c99a481e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5297</TotalTime>
  <Words>1748</Words>
  <Application>Microsoft Macintosh PowerPoint</Application>
  <PresentationFormat>Diavoorstelling (4:3)</PresentationFormat>
  <Paragraphs>381</Paragraphs>
  <Slides>59</Slides>
  <Notes>5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1" baseType="lpstr">
      <vt:lpstr>Thema1</vt:lpstr>
      <vt:lpstr>Document</vt:lpstr>
      <vt:lpstr> Basis-VERS - Theorie</vt:lpstr>
      <vt:lpstr>Persoonlijkheidsstoornis</vt:lpstr>
      <vt:lpstr>Behandeling</vt:lpstr>
      <vt:lpstr>   GIT-PD: Kader voor goede behandeling Guideline Informed Treatment for Personality Disorders</vt:lpstr>
      <vt:lpstr> Basishouding draagt de behandeling Voortdurend monitoren op mogelijke breuken</vt:lpstr>
      <vt:lpstr>    Valkuilen therapeuten </vt:lpstr>
      <vt:lpstr>PowerPoint-presentatie</vt:lpstr>
      <vt:lpstr>Glimlach, wees vriendelijk, heb geduld en geef hoop</vt:lpstr>
      <vt:lpstr>Kijk samen naar de stormen,  neem ze niet persoonlijk </vt:lpstr>
      <vt:lpstr>Dikke Duim: Bekrachtig elke millimeter in de gewenste richting</vt:lpstr>
      <vt:lpstr>VERS</vt:lpstr>
      <vt:lpstr>STEPPS</vt:lpstr>
      <vt:lpstr>PowerPoint-presentatie</vt:lpstr>
      <vt:lpstr>VERS Programma in Nederland: 1998</vt:lpstr>
      <vt:lpstr>VERS – Programma zelfstandig:  Basis-VERS en VERS I en II</vt:lpstr>
      <vt:lpstr>PowerPoint-presentatie</vt:lpstr>
      <vt:lpstr>PowerPoint-presentatie</vt:lpstr>
      <vt:lpstr>Patronen</vt:lpstr>
      <vt:lpstr>Gezonde schema’s en niet helpende schema’s / patronen: valkuilen</vt:lpstr>
      <vt:lpstr>Liever Emotie Regulatie Stoornis (ERS) dan BPS, maar de termen worden door elkaar gebruikt</vt:lpstr>
      <vt:lpstr>Beschrijving en verklaring afhankelijk van gekozen invalshoek</vt:lpstr>
      <vt:lpstr>VERS: Bio-Psycho-Sociale Model</vt:lpstr>
      <vt:lpstr>Emotieregulatie  kijk samen met de patiënt en systeem wat de emoties doet oplopen en wat helpt om ze te hanteren </vt:lpstr>
      <vt:lpstr>Van BPS naar ERS: Emotie Regulatie Stoornis – transdiagnostisch</vt:lpstr>
      <vt:lpstr>Emotieregulatie</vt:lpstr>
      <vt:lpstr>Destructieve emotieregulatie vaardigheden bij ERS</vt:lpstr>
      <vt:lpstr>PowerPoint-presentatie</vt:lpstr>
      <vt:lpstr>Doel van de VERS-training</vt:lpstr>
      <vt:lpstr>PowerPoint-presentatie</vt:lpstr>
      <vt:lpstr>VERS praktisch</vt:lpstr>
      <vt:lpstr>VERS bestaat uit 4 stappen</vt:lpstr>
      <vt:lpstr>Stap 1: Besef van Kwetsbaarheid</vt:lpstr>
      <vt:lpstr>Stap 2:  5 Emotieregulatie vaardigheden</vt:lpstr>
      <vt:lpstr>Stap 3: 9 Gedragsvaardigheden VERS I</vt:lpstr>
      <vt:lpstr> Stap 3: Gedragsvaardigheden Basis-VERS</vt:lpstr>
      <vt:lpstr>Emotiehanteringsplan</vt:lpstr>
      <vt:lpstr>Structuur Sessies</vt:lpstr>
      <vt:lpstr>Steungroep</vt:lpstr>
      <vt:lpstr>Huiswerk maken!</vt:lpstr>
      <vt:lpstr>Ontspanningsoefeningen</vt:lpstr>
      <vt:lpstr>Waarom ontspannings oefeningen</vt:lpstr>
      <vt:lpstr>Voorwaarden voor deelname</vt:lpstr>
      <vt:lpstr>VERS: laagdrempelige ‘selectie’ </vt:lpstr>
      <vt:lpstr>De Emotie Intensiteits Schaal  E.I.S. – Basis-VERS           het ‘Pannetjes-model’ als rode draad van de VERS  met de Checklist Vaardigheden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Emotie Intensiteit Schalen VERS I</vt:lpstr>
      <vt:lpstr>PowerPoint-presentatie</vt:lpstr>
      <vt:lpstr>PowerPoint-presentatie</vt:lpstr>
      <vt:lpstr>Emotie Intensiteit Schaal - Foto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de VERS-I trainers-training website: www.verstraining.nl</dc:title>
  <dc:creator>Suzanne Knol</dc:creator>
  <cp:lastModifiedBy>Horusta Freije</cp:lastModifiedBy>
  <cp:revision>97</cp:revision>
  <cp:lastPrinted>2017-05-15T08:44:33Z</cp:lastPrinted>
  <dcterms:modified xsi:type="dcterms:W3CDTF">2022-08-30T17:32:10Z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0x01010015F8C0775918ED49929FCCF35588790C</vt:lpwstr>
  </property>
</Properties>
</file>